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58" r:id="rId1"/>
  </p:sldMasterIdLst>
  <p:notesMasterIdLst>
    <p:notesMasterId r:id="rId11"/>
  </p:notesMasterIdLst>
  <p:handoutMasterIdLst>
    <p:handoutMasterId r:id="rId12"/>
  </p:handoutMasterIdLst>
  <p:sldIdLst>
    <p:sldId id="261" r:id="rId2"/>
    <p:sldId id="274" r:id="rId3"/>
    <p:sldId id="267" r:id="rId4"/>
    <p:sldId id="276" r:id="rId5"/>
    <p:sldId id="273" r:id="rId6"/>
    <p:sldId id="277" r:id="rId7"/>
    <p:sldId id="272" r:id="rId8"/>
    <p:sldId id="278" r:id="rId9"/>
    <p:sldId id="2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orient="horz" pos="3975">
          <p15:clr>
            <a:srgbClr val="A4A3A4"/>
          </p15:clr>
        </p15:guide>
        <p15:guide id="4" orient="horz" pos="1030">
          <p15:clr>
            <a:srgbClr val="A4A3A4"/>
          </p15:clr>
        </p15:guide>
        <p15:guide id="5" pos="7312">
          <p15:clr>
            <a:srgbClr val="A4A3A4"/>
          </p15:clr>
        </p15:guide>
        <p15:guide id="6" pos="3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30" autoAdjust="0"/>
  </p:normalViewPr>
  <p:slideViewPr>
    <p:cSldViewPr snapToGrid="0" showGuides="1">
      <p:cViewPr varScale="1">
        <p:scale>
          <a:sx n="69" d="100"/>
          <a:sy n="69" d="100"/>
        </p:scale>
        <p:origin x="564" y="44"/>
      </p:cViewPr>
      <p:guideLst>
        <p:guide orient="horz" pos="936"/>
        <p:guide orient="horz" pos="391"/>
        <p:guide orient="horz" pos="3975"/>
        <p:guide orient="horz" pos="1030"/>
        <p:guide pos="7312"/>
        <p:guide pos="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2" d="100"/>
          <a:sy n="122" d="100"/>
        </p:scale>
        <p:origin x="49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10.svg"/><Relationship Id="rId1" Type="http://schemas.openxmlformats.org/officeDocument/2006/relationships/image" Target="../media/image24.png"/><Relationship Id="rId6" Type="http://schemas.openxmlformats.org/officeDocument/2006/relationships/image" Target="../media/image14.svg"/><Relationship Id="rId5" Type="http://schemas.openxmlformats.org/officeDocument/2006/relationships/image" Target="../media/image26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10.svg"/><Relationship Id="rId1" Type="http://schemas.openxmlformats.org/officeDocument/2006/relationships/image" Target="../media/image24.png"/><Relationship Id="rId6" Type="http://schemas.openxmlformats.org/officeDocument/2006/relationships/image" Target="../media/image14.svg"/><Relationship Id="rId5" Type="http://schemas.openxmlformats.org/officeDocument/2006/relationships/image" Target="../media/image26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7369D0-E3EB-45E3-9EBE-31629DF7805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5CE4DB0-7BE6-4178-A433-4B4058FA667F}">
      <dgm:prSet/>
      <dgm:spPr/>
      <dgm:t>
        <a:bodyPr/>
        <a:lstStyle/>
        <a:p>
          <a:r>
            <a:rPr lang="da-DK" b="1" dirty="0" err="1"/>
            <a:t>Sustainability</a:t>
          </a:r>
          <a:r>
            <a:rPr lang="da-DK" b="1" dirty="0"/>
            <a:t>: </a:t>
          </a:r>
          <a:r>
            <a:rPr lang="da-DK" b="0" dirty="0"/>
            <a:t>N</a:t>
          </a:r>
          <a:r>
            <a:rPr lang="da-DK" dirty="0"/>
            <a:t>ew food and feed </a:t>
          </a:r>
          <a:r>
            <a:rPr lang="da-DK" dirty="0" err="1"/>
            <a:t>ingredients</a:t>
          </a:r>
          <a:r>
            <a:rPr lang="da-DK" dirty="0"/>
            <a:t> </a:t>
          </a:r>
          <a:r>
            <a:rPr lang="da-DK" dirty="0" err="1"/>
            <a:t>are</a:t>
          </a:r>
          <a:r>
            <a:rPr lang="da-DK" dirty="0"/>
            <a:t> </a:t>
          </a:r>
          <a:r>
            <a:rPr lang="da-DK" dirty="0" err="1"/>
            <a:t>produced</a:t>
          </a:r>
          <a:r>
            <a:rPr lang="da-DK" dirty="0"/>
            <a:t> on </a:t>
          </a:r>
          <a:r>
            <a:rPr lang="da-DK" dirty="0" err="1"/>
            <a:t>industrial</a:t>
          </a:r>
          <a:r>
            <a:rPr lang="da-DK" dirty="0"/>
            <a:t> </a:t>
          </a:r>
          <a:r>
            <a:rPr lang="da-DK" dirty="0" err="1"/>
            <a:t>wastestreams</a:t>
          </a:r>
          <a:r>
            <a:rPr lang="da-DK" dirty="0"/>
            <a:t> by </a:t>
          </a:r>
          <a:r>
            <a:rPr lang="da-DK" dirty="0" err="1"/>
            <a:t>fermentaion</a:t>
          </a:r>
          <a:r>
            <a:rPr lang="da-DK" dirty="0"/>
            <a:t>. Ex. </a:t>
          </a:r>
          <a:r>
            <a:rPr lang="da-DK" dirty="0" err="1"/>
            <a:t>Sugar</a:t>
          </a:r>
          <a:r>
            <a:rPr lang="da-DK" dirty="0"/>
            <a:t> </a:t>
          </a:r>
          <a:r>
            <a:rPr lang="da-DK" dirty="0" err="1"/>
            <a:t>beet</a:t>
          </a:r>
          <a:r>
            <a:rPr lang="da-DK" dirty="0"/>
            <a:t> pulp, juice pulp, fermentation </a:t>
          </a:r>
          <a:r>
            <a:rPr lang="da-DK" dirty="0" err="1"/>
            <a:t>slurry</a:t>
          </a:r>
          <a:endParaRPr lang="en-US" dirty="0"/>
        </a:p>
      </dgm:t>
    </dgm:pt>
    <dgm:pt modelId="{5DDDBBB0-FD80-4EE4-B2C3-A367B771B0A9}" type="parTrans" cxnId="{AA9D7B4B-E8CD-4307-B2F2-FC638B6811E1}">
      <dgm:prSet/>
      <dgm:spPr/>
      <dgm:t>
        <a:bodyPr/>
        <a:lstStyle/>
        <a:p>
          <a:endParaRPr lang="en-US"/>
        </a:p>
      </dgm:t>
    </dgm:pt>
    <dgm:pt modelId="{C266D69A-D871-4ED4-82CA-9BEA7014E737}" type="sibTrans" cxnId="{AA9D7B4B-E8CD-4307-B2F2-FC638B6811E1}">
      <dgm:prSet/>
      <dgm:spPr/>
      <dgm:t>
        <a:bodyPr/>
        <a:lstStyle/>
        <a:p>
          <a:endParaRPr lang="en-US"/>
        </a:p>
      </dgm:t>
    </dgm:pt>
    <dgm:pt modelId="{07FC1622-DBC1-4F08-9E96-BC082099D5CA}">
      <dgm:prSet/>
      <dgm:spPr/>
      <dgm:t>
        <a:bodyPr/>
        <a:lstStyle/>
        <a:p>
          <a:r>
            <a:rPr lang="da-DK" b="1" dirty="0" err="1"/>
            <a:t>Contribute</a:t>
          </a:r>
          <a:r>
            <a:rPr lang="da-DK" b="1" dirty="0"/>
            <a:t> to </a:t>
          </a:r>
          <a:r>
            <a:rPr lang="da-DK" b="1" dirty="0" err="1"/>
            <a:t>circular</a:t>
          </a:r>
          <a:r>
            <a:rPr lang="da-DK" b="1" dirty="0"/>
            <a:t> </a:t>
          </a:r>
          <a:r>
            <a:rPr lang="da-DK" b="1" dirty="0" err="1"/>
            <a:t>economy</a:t>
          </a:r>
          <a:r>
            <a:rPr lang="da-DK" b="1" dirty="0"/>
            <a:t>: </a:t>
          </a:r>
          <a:r>
            <a:rPr lang="da-DK" dirty="0" err="1"/>
            <a:t>Often</a:t>
          </a:r>
          <a:r>
            <a:rPr lang="da-DK" dirty="0"/>
            <a:t> </a:t>
          </a:r>
          <a:r>
            <a:rPr lang="da-DK" dirty="0" err="1"/>
            <a:t>will</a:t>
          </a:r>
          <a:r>
            <a:rPr lang="da-DK" dirty="0"/>
            <a:t> up till 50% of an </a:t>
          </a:r>
          <a:r>
            <a:rPr lang="da-DK" dirty="0" err="1"/>
            <a:t>agroindustrial</a:t>
          </a:r>
          <a:r>
            <a:rPr lang="da-DK" dirty="0"/>
            <a:t> </a:t>
          </a:r>
          <a:r>
            <a:rPr lang="da-DK" dirty="0" err="1"/>
            <a:t>crop</a:t>
          </a:r>
          <a:r>
            <a:rPr lang="da-DK" dirty="0"/>
            <a:t> end up as low </a:t>
          </a:r>
          <a:r>
            <a:rPr lang="da-DK" dirty="0" err="1"/>
            <a:t>value</a:t>
          </a:r>
          <a:r>
            <a:rPr lang="da-DK" dirty="0"/>
            <a:t> </a:t>
          </a:r>
          <a:r>
            <a:rPr lang="da-DK" dirty="0" err="1"/>
            <a:t>waste</a:t>
          </a:r>
          <a:r>
            <a:rPr lang="da-DK" dirty="0"/>
            <a:t>. Through fermentation </a:t>
          </a:r>
          <a:r>
            <a:rPr lang="da-DK" dirty="0" err="1"/>
            <a:t>we</a:t>
          </a:r>
          <a:r>
            <a:rPr lang="da-DK" dirty="0"/>
            <a:t> </a:t>
          </a:r>
          <a:r>
            <a:rPr lang="da-DK" dirty="0" err="1"/>
            <a:t>can</a:t>
          </a:r>
          <a:r>
            <a:rPr lang="da-DK" dirty="0"/>
            <a:t> </a:t>
          </a:r>
          <a:r>
            <a:rPr lang="da-DK" dirty="0" err="1"/>
            <a:t>valorize</a:t>
          </a:r>
          <a:r>
            <a:rPr lang="da-DK" dirty="0"/>
            <a:t> </a:t>
          </a:r>
          <a:r>
            <a:rPr lang="da-DK" dirty="0" err="1"/>
            <a:t>these</a:t>
          </a:r>
          <a:r>
            <a:rPr lang="da-DK" dirty="0"/>
            <a:t> </a:t>
          </a:r>
          <a:r>
            <a:rPr lang="da-DK" dirty="0" err="1"/>
            <a:t>waste</a:t>
          </a:r>
          <a:r>
            <a:rPr lang="da-DK" dirty="0"/>
            <a:t> </a:t>
          </a:r>
          <a:r>
            <a:rPr lang="da-DK" dirty="0" err="1"/>
            <a:t>streams</a:t>
          </a:r>
          <a:r>
            <a:rPr lang="da-DK" dirty="0"/>
            <a:t> and </a:t>
          </a:r>
          <a:r>
            <a:rPr lang="da-DK" dirty="0" err="1"/>
            <a:t>turn</a:t>
          </a:r>
          <a:r>
            <a:rPr lang="da-DK" dirty="0"/>
            <a:t> </a:t>
          </a:r>
          <a:r>
            <a:rPr lang="da-DK" dirty="0" err="1"/>
            <a:t>them</a:t>
          </a:r>
          <a:r>
            <a:rPr lang="da-DK" dirty="0"/>
            <a:t> </a:t>
          </a:r>
          <a:r>
            <a:rPr lang="da-DK" dirty="0" err="1"/>
            <a:t>into</a:t>
          </a:r>
          <a:r>
            <a:rPr lang="da-DK" dirty="0"/>
            <a:t> new products of high </a:t>
          </a:r>
          <a:r>
            <a:rPr lang="da-DK" dirty="0" err="1"/>
            <a:t>value</a:t>
          </a:r>
          <a:r>
            <a:rPr lang="da-DK" dirty="0"/>
            <a:t>.</a:t>
          </a:r>
          <a:endParaRPr lang="en-US" dirty="0"/>
        </a:p>
      </dgm:t>
    </dgm:pt>
    <dgm:pt modelId="{3E561719-E4B5-4EBC-A9B4-523ADA24B6D7}" type="parTrans" cxnId="{559914FA-CF79-4FA6-9F53-FE32808C7015}">
      <dgm:prSet/>
      <dgm:spPr/>
      <dgm:t>
        <a:bodyPr/>
        <a:lstStyle/>
        <a:p>
          <a:endParaRPr lang="en-US"/>
        </a:p>
      </dgm:t>
    </dgm:pt>
    <dgm:pt modelId="{D8F2BE94-0A64-4D31-9AA9-99B7A9AC2DA4}" type="sibTrans" cxnId="{559914FA-CF79-4FA6-9F53-FE32808C7015}">
      <dgm:prSet/>
      <dgm:spPr/>
      <dgm:t>
        <a:bodyPr/>
        <a:lstStyle/>
        <a:p>
          <a:endParaRPr lang="en-US"/>
        </a:p>
      </dgm:t>
    </dgm:pt>
    <dgm:pt modelId="{93D73BFE-A558-4A9F-A175-54F08CC58AFD}">
      <dgm:prSet/>
      <dgm:spPr/>
      <dgm:t>
        <a:bodyPr/>
        <a:lstStyle/>
        <a:p>
          <a:pPr algn="l"/>
          <a:r>
            <a:rPr lang="da-DK" b="1" dirty="0" err="1"/>
            <a:t>Climate</a:t>
          </a:r>
          <a:r>
            <a:rPr lang="da-DK" b="1" dirty="0"/>
            <a:t> </a:t>
          </a:r>
          <a:r>
            <a:rPr lang="da-DK" b="1" dirty="0" err="1"/>
            <a:t>friendly</a:t>
          </a:r>
          <a:r>
            <a:rPr lang="da-DK" b="1" dirty="0"/>
            <a:t> </a:t>
          </a:r>
          <a:r>
            <a:rPr lang="da-DK" b="1" dirty="0" err="1"/>
            <a:t>production</a:t>
          </a:r>
          <a:r>
            <a:rPr lang="da-DK" b="1" dirty="0"/>
            <a:t> </a:t>
          </a:r>
          <a:r>
            <a:rPr lang="da-DK" b="1" dirty="0" err="1"/>
            <a:t>methods</a:t>
          </a:r>
          <a:r>
            <a:rPr lang="da-DK" b="1" dirty="0"/>
            <a:t>: </a:t>
          </a:r>
          <a:r>
            <a:rPr lang="da-DK" b="0" dirty="0" err="1"/>
            <a:t>Making</a:t>
          </a:r>
          <a:r>
            <a:rPr lang="da-DK" b="0" dirty="0"/>
            <a:t> proteins via </a:t>
          </a:r>
          <a:r>
            <a:rPr lang="da-DK" b="0" dirty="0" err="1"/>
            <a:t>feeding</a:t>
          </a:r>
          <a:r>
            <a:rPr lang="da-DK" b="0" dirty="0"/>
            <a:t> </a:t>
          </a:r>
          <a:r>
            <a:rPr lang="da-DK" b="0" dirty="0" err="1"/>
            <a:t>cows</a:t>
          </a:r>
          <a:r>
            <a:rPr lang="da-DK" b="0" dirty="0"/>
            <a:t> or a fermentation tank with </a:t>
          </a:r>
          <a:r>
            <a:rPr lang="da-DK" b="0" dirty="0" err="1"/>
            <a:t>biproducts</a:t>
          </a:r>
          <a:r>
            <a:rPr lang="da-DK" b="0" dirty="0"/>
            <a:t> </a:t>
          </a:r>
          <a:r>
            <a:rPr lang="da-DK" b="0" dirty="0" err="1"/>
            <a:t>makes</a:t>
          </a:r>
          <a:r>
            <a:rPr lang="da-DK" b="0" dirty="0"/>
            <a:t> a </a:t>
          </a:r>
          <a:r>
            <a:rPr lang="da-DK" b="0" dirty="0" err="1"/>
            <a:t>huge</a:t>
          </a:r>
          <a:r>
            <a:rPr lang="da-DK" b="0" dirty="0"/>
            <a:t> difference in CO2 release per kilo of </a:t>
          </a:r>
          <a:r>
            <a:rPr lang="da-DK" b="0" dirty="0" err="1"/>
            <a:t>produced</a:t>
          </a:r>
          <a:r>
            <a:rPr lang="da-DK" b="0" dirty="0"/>
            <a:t> protein as:</a:t>
          </a:r>
        </a:p>
        <a:p>
          <a:pPr algn="ctr"/>
          <a:r>
            <a:rPr lang="da-DK" b="1" dirty="0"/>
            <a:t>100 : 1</a:t>
          </a:r>
          <a:endParaRPr lang="en-US" b="1" dirty="0"/>
        </a:p>
      </dgm:t>
    </dgm:pt>
    <dgm:pt modelId="{69033AF8-A766-4ED2-9D4D-2470CEA24079}" type="parTrans" cxnId="{9B1A10EF-937E-4F7E-BF06-FBA1029179DD}">
      <dgm:prSet/>
      <dgm:spPr/>
      <dgm:t>
        <a:bodyPr/>
        <a:lstStyle/>
        <a:p>
          <a:endParaRPr lang="en-US"/>
        </a:p>
      </dgm:t>
    </dgm:pt>
    <dgm:pt modelId="{15812DF6-B29B-4F9A-83C2-2AF88899052D}" type="sibTrans" cxnId="{9B1A10EF-937E-4F7E-BF06-FBA1029179DD}">
      <dgm:prSet/>
      <dgm:spPr/>
      <dgm:t>
        <a:bodyPr/>
        <a:lstStyle/>
        <a:p>
          <a:endParaRPr lang="en-US"/>
        </a:p>
      </dgm:t>
    </dgm:pt>
    <dgm:pt modelId="{5D65283A-289F-4DD5-BABE-8A4054AFEDA3}">
      <dgm:prSet/>
      <dgm:spPr/>
      <dgm:t>
        <a:bodyPr/>
        <a:lstStyle/>
        <a:p>
          <a:r>
            <a:rPr lang="da-DK" b="1" dirty="0"/>
            <a:t>Green transformation of the food </a:t>
          </a:r>
          <a:r>
            <a:rPr lang="da-DK" b="1" dirty="0" err="1"/>
            <a:t>industry</a:t>
          </a:r>
          <a:r>
            <a:rPr lang="da-DK" b="1" dirty="0"/>
            <a:t>: </a:t>
          </a:r>
          <a:r>
            <a:rPr lang="da-DK" dirty="0"/>
            <a:t>Waste </a:t>
          </a:r>
          <a:r>
            <a:rPr lang="da-DK" dirty="0" err="1"/>
            <a:t>streams</a:t>
          </a:r>
          <a:r>
            <a:rPr lang="da-DK" dirty="0"/>
            <a:t> and new </a:t>
          </a:r>
          <a:r>
            <a:rPr lang="da-DK" dirty="0" err="1"/>
            <a:t>crops</a:t>
          </a:r>
          <a:r>
            <a:rPr lang="da-DK" dirty="0"/>
            <a:t> </a:t>
          </a:r>
          <a:r>
            <a:rPr lang="da-DK" dirty="0" err="1"/>
            <a:t>being</a:t>
          </a:r>
          <a:r>
            <a:rPr lang="da-DK" dirty="0"/>
            <a:t> </a:t>
          </a:r>
          <a:r>
            <a:rPr lang="da-DK" dirty="0" err="1"/>
            <a:t>transformed</a:t>
          </a:r>
          <a:r>
            <a:rPr lang="da-DK" dirty="0"/>
            <a:t> </a:t>
          </a:r>
          <a:r>
            <a:rPr lang="da-DK" dirty="0" err="1"/>
            <a:t>into</a:t>
          </a:r>
          <a:r>
            <a:rPr lang="da-DK" dirty="0"/>
            <a:t> new foods and </a:t>
          </a:r>
          <a:r>
            <a:rPr lang="da-DK" dirty="0" err="1"/>
            <a:t>other</a:t>
          </a:r>
          <a:r>
            <a:rPr lang="da-DK" dirty="0"/>
            <a:t> </a:t>
          </a:r>
          <a:r>
            <a:rPr lang="da-DK" dirty="0" err="1"/>
            <a:t>valuable</a:t>
          </a:r>
          <a:r>
            <a:rPr lang="da-DK" dirty="0"/>
            <a:t> products by fermentation </a:t>
          </a:r>
          <a:r>
            <a:rPr lang="da-DK" dirty="0" err="1"/>
            <a:t>will</a:t>
          </a:r>
          <a:r>
            <a:rPr lang="da-DK" dirty="0"/>
            <a:t> </a:t>
          </a:r>
          <a:r>
            <a:rPr lang="da-DK" dirty="0" err="1"/>
            <a:t>meet</a:t>
          </a:r>
          <a:r>
            <a:rPr lang="da-DK" dirty="0"/>
            <a:t> a </a:t>
          </a:r>
          <a:r>
            <a:rPr lang="da-DK" dirty="0" err="1"/>
            <a:t>demanding</a:t>
          </a:r>
          <a:r>
            <a:rPr lang="da-DK" dirty="0"/>
            <a:t> </a:t>
          </a:r>
          <a:r>
            <a:rPr lang="da-DK" dirty="0" err="1"/>
            <a:t>need</a:t>
          </a:r>
          <a:r>
            <a:rPr lang="da-DK" dirty="0"/>
            <a:t> for more proteins.</a:t>
          </a:r>
          <a:endParaRPr lang="en-US" dirty="0"/>
        </a:p>
      </dgm:t>
    </dgm:pt>
    <dgm:pt modelId="{84115C48-1047-417D-A59C-DA1AA2602A4D}" type="parTrans" cxnId="{177FABE2-8335-4E6D-A5B0-F31645499525}">
      <dgm:prSet/>
      <dgm:spPr/>
      <dgm:t>
        <a:bodyPr/>
        <a:lstStyle/>
        <a:p>
          <a:endParaRPr lang="en-US"/>
        </a:p>
      </dgm:t>
    </dgm:pt>
    <dgm:pt modelId="{FDF5FBA8-0601-4350-B31F-1C77269FBDC0}" type="sibTrans" cxnId="{177FABE2-8335-4E6D-A5B0-F31645499525}">
      <dgm:prSet/>
      <dgm:spPr/>
      <dgm:t>
        <a:bodyPr/>
        <a:lstStyle/>
        <a:p>
          <a:endParaRPr lang="en-US"/>
        </a:p>
      </dgm:t>
    </dgm:pt>
    <dgm:pt modelId="{A727B677-A519-4536-B181-CBB332D3EC8D}">
      <dgm:prSet/>
      <dgm:spPr/>
      <dgm:t>
        <a:bodyPr/>
        <a:lstStyle/>
        <a:p>
          <a:r>
            <a:rPr lang="da-DK" b="1" dirty="0"/>
            <a:t>Zero </a:t>
          </a:r>
          <a:r>
            <a:rPr lang="da-DK" b="1" dirty="0" err="1"/>
            <a:t>waste</a:t>
          </a:r>
          <a:r>
            <a:rPr lang="da-DK" b="1" dirty="0"/>
            <a:t>: </a:t>
          </a:r>
          <a:r>
            <a:rPr lang="da-DK" dirty="0"/>
            <a:t>All the </a:t>
          </a:r>
          <a:r>
            <a:rPr lang="da-DK" dirty="0" err="1"/>
            <a:t>waste</a:t>
          </a:r>
          <a:r>
            <a:rPr lang="da-DK" dirty="0"/>
            <a:t> </a:t>
          </a:r>
          <a:r>
            <a:rPr lang="da-DK" dirty="0" err="1"/>
            <a:t>streams</a:t>
          </a:r>
          <a:r>
            <a:rPr lang="da-DK" dirty="0"/>
            <a:t> </a:t>
          </a:r>
          <a:r>
            <a:rPr lang="da-DK" dirty="0" err="1"/>
            <a:t>are</a:t>
          </a:r>
          <a:r>
            <a:rPr lang="da-DK" dirty="0"/>
            <a:t> </a:t>
          </a:r>
          <a:r>
            <a:rPr lang="da-DK" dirty="0" err="1"/>
            <a:t>fermented</a:t>
          </a:r>
          <a:r>
            <a:rPr lang="da-DK" dirty="0"/>
            <a:t> and </a:t>
          </a:r>
          <a:r>
            <a:rPr lang="da-DK" dirty="0" err="1"/>
            <a:t>used</a:t>
          </a:r>
          <a:r>
            <a:rPr lang="da-DK" dirty="0"/>
            <a:t> for new products. Water is </a:t>
          </a:r>
          <a:r>
            <a:rPr lang="da-DK" dirty="0" err="1"/>
            <a:t>recycled</a:t>
          </a:r>
          <a:r>
            <a:rPr lang="da-DK" dirty="0"/>
            <a:t>.</a:t>
          </a:r>
          <a:endParaRPr lang="en-US" dirty="0"/>
        </a:p>
      </dgm:t>
    </dgm:pt>
    <dgm:pt modelId="{F56EA452-7AD5-4AB9-8164-0B13D11CAAF1}" type="parTrans" cxnId="{A5C07B84-1D64-4738-A377-9A84E8C73423}">
      <dgm:prSet/>
      <dgm:spPr/>
      <dgm:t>
        <a:bodyPr/>
        <a:lstStyle/>
        <a:p>
          <a:endParaRPr lang="en-US"/>
        </a:p>
      </dgm:t>
    </dgm:pt>
    <dgm:pt modelId="{375CAC1D-0A94-4D4D-A8D9-663A46E49634}" type="sibTrans" cxnId="{A5C07B84-1D64-4738-A377-9A84E8C73423}">
      <dgm:prSet/>
      <dgm:spPr/>
      <dgm:t>
        <a:bodyPr/>
        <a:lstStyle/>
        <a:p>
          <a:endParaRPr lang="en-US"/>
        </a:p>
      </dgm:t>
    </dgm:pt>
    <dgm:pt modelId="{6890CBB5-FE3E-4269-A8FC-B34CBE41E6DE}" type="pres">
      <dgm:prSet presAssocID="{AD7369D0-E3EB-45E3-9EBE-31629DF7805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DEAEBC-93E3-4789-8D70-6AE447E8EEDB}" type="pres">
      <dgm:prSet presAssocID="{B5CE4DB0-7BE6-4178-A433-4B4058FA667F}" presName="compNode" presStyleCnt="0"/>
      <dgm:spPr/>
    </dgm:pt>
    <dgm:pt modelId="{9FB8809D-A75C-439D-AC4A-14177BEDA133}" type="pres">
      <dgm:prSet presAssocID="{B5CE4DB0-7BE6-4178-A433-4B4058FA667F}" presName="bgRect" presStyleLbl="bgShp" presStyleIdx="0" presStyleCnt="5"/>
      <dgm:spPr/>
    </dgm:pt>
    <dgm:pt modelId="{28AC20EC-6C75-4FF2-99D5-8DBD8331B9CB}" type="pres">
      <dgm:prSet presAssocID="{B5CE4DB0-7BE6-4178-A433-4B4058FA667F}" presName="iconRect" presStyleLbl="node1" presStyleIdx="0" presStyleCnt="5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F3B73717-2DB9-46D4-8B1C-C3F656D03961}" type="pres">
      <dgm:prSet presAssocID="{B5CE4DB0-7BE6-4178-A433-4B4058FA667F}" presName="spaceRect" presStyleCnt="0"/>
      <dgm:spPr/>
    </dgm:pt>
    <dgm:pt modelId="{4FD81A5D-6995-4F34-804F-628D95831BC1}" type="pres">
      <dgm:prSet presAssocID="{B5CE4DB0-7BE6-4178-A433-4B4058FA667F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36E4BC9-8846-4425-8E2C-7946ADDB7908}" type="pres">
      <dgm:prSet presAssocID="{C266D69A-D871-4ED4-82CA-9BEA7014E737}" presName="sibTrans" presStyleCnt="0"/>
      <dgm:spPr/>
    </dgm:pt>
    <dgm:pt modelId="{0D39E2B3-1C24-4DE5-9C42-8C75C8968B27}" type="pres">
      <dgm:prSet presAssocID="{07FC1622-DBC1-4F08-9E96-BC082099D5CA}" presName="compNode" presStyleCnt="0"/>
      <dgm:spPr/>
    </dgm:pt>
    <dgm:pt modelId="{22439CE5-47A1-4466-8B6B-F90B1F5EB4FE}" type="pres">
      <dgm:prSet presAssocID="{07FC1622-DBC1-4F08-9E96-BC082099D5CA}" presName="bgRect" presStyleLbl="bgShp" presStyleIdx="1" presStyleCnt="5"/>
      <dgm:spPr/>
    </dgm:pt>
    <dgm:pt modelId="{CE742408-95CB-4EFD-A224-B5908A80DE84}" type="pres">
      <dgm:prSet presAssocID="{07FC1622-DBC1-4F08-9E96-BC082099D5CA}" presName="iconRect" presStyleLbl="node1" presStyleIdx="1" presStyleCnt="5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Genbrug"/>
        </a:ext>
      </dgm:extLst>
    </dgm:pt>
    <dgm:pt modelId="{032B0287-1856-438C-AE54-757CC9922E64}" type="pres">
      <dgm:prSet presAssocID="{07FC1622-DBC1-4F08-9E96-BC082099D5CA}" presName="spaceRect" presStyleCnt="0"/>
      <dgm:spPr/>
    </dgm:pt>
    <dgm:pt modelId="{CABDDE5B-BACE-4F26-BE5A-28B02492C761}" type="pres">
      <dgm:prSet presAssocID="{07FC1622-DBC1-4F08-9E96-BC082099D5CA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3F43D0E-0011-4435-8346-60573E3490B1}" type="pres">
      <dgm:prSet presAssocID="{D8F2BE94-0A64-4D31-9AA9-99B7A9AC2DA4}" presName="sibTrans" presStyleCnt="0"/>
      <dgm:spPr/>
    </dgm:pt>
    <dgm:pt modelId="{A0FB5CC7-9522-4371-8C48-A1693D236B71}" type="pres">
      <dgm:prSet presAssocID="{93D73BFE-A558-4A9F-A175-54F08CC58AFD}" presName="compNode" presStyleCnt="0"/>
      <dgm:spPr/>
    </dgm:pt>
    <dgm:pt modelId="{53F4DBD6-3AB3-4B15-9E9D-87991E211AF1}" type="pres">
      <dgm:prSet presAssocID="{93D73BFE-A558-4A9F-A175-54F08CC58AFD}" presName="bgRect" presStyleLbl="bgShp" presStyleIdx="2" presStyleCnt="5"/>
      <dgm:spPr/>
    </dgm:pt>
    <dgm:pt modelId="{D3B6B60D-2C14-4398-9BE0-70ADEFCA80DE}" type="pres">
      <dgm:prSet presAssocID="{93D73BFE-A558-4A9F-A175-54F08CC58AFD}" presName="iconRect" presStyleLbl="node1" presStyleIdx="2" presStyleCnt="5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lante"/>
        </a:ext>
      </dgm:extLst>
    </dgm:pt>
    <dgm:pt modelId="{420994E2-7B33-4DA2-8FCA-AC96EA6075B0}" type="pres">
      <dgm:prSet presAssocID="{93D73BFE-A558-4A9F-A175-54F08CC58AFD}" presName="spaceRect" presStyleCnt="0"/>
      <dgm:spPr/>
    </dgm:pt>
    <dgm:pt modelId="{3E9B29E2-3C96-4C7C-8FC1-09DFC190FED5}" type="pres">
      <dgm:prSet presAssocID="{93D73BFE-A558-4A9F-A175-54F08CC58AFD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C0FF720-EFB2-4AD1-A3D0-A0914E379645}" type="pres">
      <dgm:prSet presAssocID="{15812DF6-B29B-4F9A-83C2-2AF88899052D}" presName="sibTrans" presStyleCnt="0"/>
      <dgm:spPr/>
    </dgm:pt>
    <dgm:pt modelId="{AF6BB05D-CD47-4789-92A8-BA05C9200EA2}" type="pres">
      <dgm:prSet presAssocID="{5D65283A-289F-4DD5-BABE-8A4054AFEDA3}" presName="compNode" presStyleCnt="0"/>
      <dgm:spPr/>
    </dgm:pt>
    <dgm:pt modelId="{6B61029A-5F5E-4C79-9CCF-94D104144325}" type="pres">
      <dgm:prSet presAssocID="{5D65283A-289F-4DD5-BABE-8A4054AFEDA3}" presName="bgRect" presStyleLbl="bgShp" presStyleIdx="3" presStyleCnt="5"/>
      <dgm:spPr/>
    </dgm:pt>
    <dgm:pt modelId="{CE459B06-0959-48F0-8A00-C647EDD8BB95}" type="pres">
      <dgm:prSet presAssocID="{5D65283A-289F-4DD5-BABE-8A4054AFEDA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lad"/>
        </a:ext>
      </dgm:extLst>
    </dgm:pt>
    <dgm:pt modelId="{E4BE67F8-99AB-4B12-8A59-40B71620FA78}" type="pres">
      <dgm:prSet presAssocID="{5D65283A-289F-4DD5-BABE-8A4054AFEDA3}" presName="spaceRect" presStyleCnt="0"/>
      <dgm:spPr/>
    </dgm:pt>
    <dgm:pt modelId="{31C67B6F-D2BB-4B59-B037-630F3E2DDC3C}" type="pres">
      <dgm:prSet presAssocID="{5D65283A-289F-4DD5-BABE-8A4054AFEDA3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BE6DE80-CD8A-4925-8A18-E4ACE2098E43}" type="pres">
      <dgm:prSet presAssocID="{FDF5FBA8-0601-4350-B31F-1C77269FBDC0}" presName="sibTrans" presStyleCnt="0"/>
      <dgm:spPr/>
    </dgm:pt>
    <dgm:pt modelId="{C78323ED-CB23-4D64-987F-95E36EDCE60B}" type="pres">
      <dgm:prSet presAssocID="{A727B677-A519-4536-B181-CBB332D3EC8D}" presName="compNode" presStyleCnt="0"/>
      <dgm:spPr/>
    </dgm:pt>
    <dgm:pt modelId="{F95DB000-DA69-4519-B861-0ED18CF57D3D}" type="pres">
      <dgm:prSet presAssocID="{A727B677-A519-4536-B181-CBB332D3EC8D}" presName="bgRect" presStyleLbl="bgShp" presStyleIdx="4" presStyleCnt="5" custLinFactNeighborX="-867" custLinFactNeighborY="470"/>
      <dgm:spPr/>
    </dgm:pt>
    <dgm:pt modelId="{6AE19401-6E72-4BA7-AC10-48D04E6A2DB1}" type="pres">
      <dgm:prSet presAssocID="{A727B677-A519-4536-B181-CBB332D3EC8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Recycle Sign"/>
        </a:ext>
      </dgm:extLst>
    </dgm:pt>
    <dgm:pt modelId="{AC189A2C-D774-4FAA-A417-AD211B73B924}" type="pres">
      <dgm:prSet presAssocID="{A727B677-A519-4536-B181-CBB332D3EC8D}" presName="spaceRect" presStyleCnt="0"/>
      <dgm:spPr/>
    </dgm:pt>
    <dgm:pt modelId="{14C61AE5-8D0F-452A-B89F-908E004DC57D}" type="pres">
      <dgm:prSet presAssocID="{A727B677-A519-4536-B181-CBB332D3EC8D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FFE7567-1A4E-48B8-9CDC-845E33B14A30}" type="presOf" srcId="{5D65283A-289F-4DD5-BABE-8A4054AFEDA3}" destId="{31C67B6F-D2BB-4B59-B037-630F3E2DDC3C}" srcOrd="0" destOrd="0" presId="urn:microsoft.com/office/officeart/2018/2/layout/IconVerticalSolidList"/>
    <dgm:cxn modelId="{AA9D7B4B-E8CD-4307-B2F2-FC638B6811E1}" srcId="{AD7369D0-E3EB-45E3-9EBE-31629DF78053}" destId="{B5CE4DB0-7BE6-4178-A433-4B4058FA667F}" srcOrd="0" destOrd="0" parTransId="{5DDDBBB0-FD80-4EE4-B2C3-A367B771B0A9}" sibTransId="{C266D69A-D871-4ED4-82CA-9BEA7014E737}"/>
    <dgm:cxn modelId="{A5C07B84-1D64-4738-A377-9A84E8C73423}" srcId="{AD7369D0-E3EB-45E3-9EBE-31629DF78053}" destId="{A727B677-A519-4536-B181-CBB332D3EC8D}" srcOrd="4" destOrd="0" parTransId="{F56EA452-7AD5-4AB9-8164-0B13D11CAAF1}" sibTransId="{375CAC1D-0A94-4D4D-A8D9-663A46E49634}"/>
    <dgm:cxn modelId="{5F225082-6C8C-4635-A344-62798F666467}" type="presOf" srcId="{B5CE4DB0-7BE6-4178-A433-4B4058FA667F}" destId="{4FD81A5D-6995-4F34-804F-628D95831BC1}" srcOrd="0" destOrd="0" presId="urn:microsoft.com/office/officeart/2018/2/layout/IconVerticalSolidList"/>
    <dgm:cxn modelId="{53B6F495-AD50-4F2B-8AD1-C934E4687AF4}" type="presOf" srcId="{93D73BFE-A558-4A9F-A175-54F08CC58AFD}" destId="{3E9B29E2-3C96-4C7C-8FC1-09DFC190FED5}" srcOrd="0" destOrd="0" presId="urn:microsoft.com/office/officeart/2018/2/layout/IconVerticalSolidList"/>
    <dgm:cxn modelId="{559914FA-CF79-4FA6-9F53-FE32808C7015}" srcId="{AD7369D0-E3EB-45E3-9EBE-31629DF78053}" destId="{07FC1622-DBC1-4F08-9E96-BC082099D5CA}" srcOrd="1" destOrd="0" parTransId="{3E561719-E4B5-4EBC-A9B4-523ADA24B6D7}" sibTransId="{D8F2BE94-0A64-4D31-9AA9-99B7A9AC2DA4}"/>
    <dgm:cxn modelId="{6899B648-363C-4FA0-96EF-F63A7701B011}" type="presOf" srcId="{A727B677-A519-4536-B181-CBB332D3EC8D}" destId="{14C61AE5-8D0F-452A-B89F-908E004DC57D}" srcOrd="0" destOrd="0" presId="urn:microsoft.com/office/officeart/2018/2/layout/IconVerticalSolidList"/>
    <dgm:cxn modelId="{9B1A10EF-937E-4F7E-BF06-FBA1029179DD}" srcId="{AD7369D0-E3EB-45E3-9EBE-31629DF78053}" destId="{93D73BFE-A558-4A9F-A175-54F08CC58AFD}" srcOrd="2" destOrd="0" parTransId="{69033AF8-A766-4ED2-9D4D-2470CEA24079}" sibTransId="{15812DF6-B29B-4F9A-83C2-2AF88899052D}"/>
    <dgm:cxn modelId="{BE03AFAE-D426-4929-BD84-6FA4A02470B1}" type="presOf" srcId="{AD7369D0-E3EB-45E3-9EBE-31629DF78053}" destId="{6890CBB5-FE3E-4269-A8FC-B34CBE41E6DE}" srcOrd="0" destOrd="0" presId="urn:microsoft.com/office/officeart/2018/2/layout/IconVerticalSolidList"/>
    <dgm:cxn modelId="{00660F1D-C2A2-41A4-84FA-B3B5129D5FA7}" type="presOf" srcId="{07FC1622-DBC1-4F08-9E96-BC082099D5CA}" destId="{CABDDE5B-BACE-4F26-BE5A-28B02492C761}" srcOrd="0" destOrd="0" presId="urn:microsoft.com/office/officeart/2018/2/layout/IconVerticalSolidList"/>
    <dgm:cxn modelId="{177FABE2-8335-4E6D-A5B0-F31645499525}" srcId="{AD7369D0-E3EB-45E3-9EBE-31629DF78053}" destId="{5D65283A-289F-4DD5-BABE-8A4054AFEDA3}" srcOrd="3" destOrd="0" parTransId="{84115C48-1047-417D-A59C-DA1AA2602A4D}" sibTransId="{FDF5FBA8-0601-4350-B31F-1C77269FBDC0}"/>
    <dgm:cxn modelId="{BF85A920-001D-4C83-A3B8-D46027354F10}" type="presParOf" srcId="{6890CBB5-FE3E-4269-A8FC-B34CBE41E6DE}" destId="{B3DEAEBC-93E3-4789-8D70-6AE447E8EEDB}" srcOrd="0" destOrd="0" presId="urn:microsoft.com/office/officeart/2018/2/layout/IconVerticalSolidList"/>
    <dgm:cxn modelId="{AA0182D2-8CB8-4EBB-B38F-6AF454EA20F5}" type="presParOf" srcId="{B3DEAEBC-93E3-4789-8D70-6AE447E8EEDB}" destId="{9FB8809D-A75C-439D-AC4A-14177BEDA133}" srcOrd="0" destOrd="0" presId="urn:microsoft.com/office/officeart/2018/2/layout/IconVerticalSolidList"/>
    <dgm:cxn modelId="{89622951-61C2-4F28-8B8F-F5517DA723AA}" type="presParOf" srcId="{B3DEAEBC-93E3-4789-8D70-6AE447E8EEDB}" destId="{28AC20EC-6C75-4FF2-99D5-8DBD8331B9CB}" srcOrd="1" destOrd="0" presId="urn:microsoft.com/office/officeart/2018/2/layout/IconVerticalSolidList"/>
    <dgm:cxn modelId="{90663519-D5A2-4369-8DD6-B0FE84BE2D1F}" type="presParOf" srcId="{B3DEAEBC-93E3-4789-8D70-6AE447E8EEDB}" destId="{F3B73717-2DB9-46D4-8B1C-C3F656D03961}" srcOrd="2" destOrd="0" presId="urn:microsoft.com/office/officeart/2018/2/layout/IconVerticalSolidList"/>
    <dgm:cxn modelId="{A461075B-9019-4938-B2C1-20964089B4A6}" type="presParOf" srcId="{B3DEAEBC-93E3-4789-8D70-6AE447E8EEDB}" destId="{4FD81A5D-6995-4F34-804F-628D95831BC1}" srcOrd="3" destOrd="0" presId="urn:microsoft.com/office/officeart/2018/2/layout/IconVerticalSolidList"/>
    <dgm:cxn modelId="{B30F0781-1FED-40DA-91F7-CD41B1262BEF}" type="presParOf" srcId="{6890CBB5-FE3E-4269-A8FC-B34CBE41E6DE}" destId="{936E4BC9-8846-4425-8E2C-7946ADDB7908}" srcOrd="1" destOrd="0" presId="urn:microsoft.com/office/officeart/2018/2/layout/IconVerticalSolidList"/>
    <dgm:cxn modelId="{F9901651-6465-42D4-8D59-56C4F2A1E246}" type="presParOf" srcId="{6890CBB5-FE3E-4269-A8FC-B34CBE41E6DE}" destId="{0D39E2B3-1C24-4DE5-9C42-8C75C8968B27}" srcOrd="2" destOrd="0" presId="urn:microsoft.com/office/officeart/2018/2/layout/IconVerticalSolidList"/>
    <dgm:cxn modelId="{BA5B8D14-CBD6-41BF-A6C2-930752F99EED}" type="presParOf" srcId="{0D39E2B3-1C24-4DE5-9C42-8C75C8968B27}" destId="{22439CE5-47A1-4466-8B6B-F90B1F5EB4FE}" srcOrd="0" destOrd="0" presId="urn:microsoft.com/office/officeart/2018/2/layout/IconVerticalSolidList"/>
    <dgm:cxn modelId="{A522B754-501C-494B-B541-90E31A5C6856}" type="presParOf" srcId="{0D39E2B3-1C24-4DE5-9C42-8C75C8968B27}" destId="{CE742408-95CB-4EFD-A224-B5908A80DE84}" srcOrd="1" destOrd="0" presId="urn:microsoft.com/office/officeart/2018/2/layout/IconVerticalSolidList"/>
    <dgm:cxn modelId="{4807F925-CC97-4A1D-BB5F-11639CC2CD58}" type="presParOf" srcId="{0D39E2B3-1C24-4DE5-9C42-8C75C8968B27}" destId="{032B0287-1856-438C-AE54-757CC9922E64}" srcOrd="2" destOrd="0" presId="urn:microsoft.com/office/officeart/2018/2/layout/IconVerticalSolidList"/>
    <dgm:cxn modelId="{F3D1B58E-AD9F-46C6-8AD2-C75147991834}" type="presParOf" srcId="{0D39E2B3-1C24-4DE5-9C42-8C75C8968B27}" destId="{CABDDE5B-BACE-4F26-BE5A-28B02492C761}" srcOrd="3" destOrd="0" presId="urn:microsoft.com/office/officeart/2018/2/layout/IconVerticalSolidList"/>
    <dgm:cxn modelId="{86BF63B8-BA0F-475F-AAF2-F9BDCB426367}" type="presParOf" srcId="{6890CBB5-FE3E-4269-A8FC-B34CBE41E6DE}" destId="{D3F43D0E-0011-4435-8346-60573E3490B1}" srcOrd="3" destOrd="0" presId="urn:microsoft.com/office/officeart/2018/2/layout/IconVerticalSolidList"/>
    <dgm:cxn modelId="{ADC10CF0-8843-4A16-AC85-EA31E634253B}" type="presParOf" srcId="{6890CBB5-FE3E-4269-A8FC-B34CBE41E6DE}" destId="{A0FB5CC7-9522-4371-8C48-A1693D236B71}" srcOrd="4" destOrd="0" presId="urn:microsoft.com/office/officeart/2018/2/layout/IconVerticalSolidList"/>
    <dgm:cxn modelId="{B1AD1E7A-68F9-4572-900E-B54F918AD70C}" type="presParOf" srcId="{A0FB5CC7-9522-4371-8C48-A1693D236B71}" destId="{53F4DBD6-3AB3-4B15-9E9D-87991E211AF1}" srcOrd="0" destOrd="0" presId="urn:microsoft.com/office/officeart/2018/2/layout/IconVerticalSolidList"/>
    <dgm:cxn modelId="{E1673EEA-2609-43C2-A209-8E1A57E9BEC5}" type="presParOf" srcId="{A0FB5CC7-9522-4371-8C48-A1693D236B71}" destId="{D3B6B60D-2C14-4398-9BE0-70ADEFCA80DE}" srcOrd="1" destOrd="0" presId="urn:microsoft.com/office/officeart/2018/2/layout/IconVerticalSolidList"/>
    <dgm:cxn modelId="{732E2E76-727B-4B9B-8283-FFF9DF3A27A2}" type="presParOf" srcId="{A0FB5CC7-9522-4371-8C48-A1693D236B71}" destId="{420994E2-7B33-4DA2-8FCA-AC96EA6075B0}" srcOrd="2" destOrd="0" presId="urn:microsoft.com/office/officeart/2018/2/layout/IconVerticalSolidList"/>
    <dgm:cxn modelId="{70922CCA-24B1-4815-A489-0CD53C0EFAED}" type="presParOf" srcId="{A0FB5CC7-9522-4371-8C48-A1693D236B71}" destId="{3E9B29E2-3C96-4C7C-8FC1-09DFC190FED5}" srcOrd="3" destOrd="0" presId="urn:microsoft.com/office/officeart/2018/2/layout/IconVerticalSolidList"/>
    <dgm:cxn modelId="{DBD3D83F-D0B6-422E-9982-9BBC974B7997}" type="presParOf" srcId="{6890CBB5-FE3E-4269-A8FC-B34CBE41E6DE}" destId="{4C0FF720-EFB2-4AD1-A3D0-A0914E379645}" srcOrd="5" destOrd="0" presId="urn:microsoft.com/office/officeart/2018/2/layout/IconVerticalSolidList"/>
    <dgm:cxn modelId="{83FD36E5-B644-4137-8B21-2F107001B88F}" type="presParOf" srcId="{6890CBB5-FE3E-4269-A8FC-B34CBE41E6DE}" destId="{AF6BB05D-CD47-4789-92A8-BA05C9200EA2}" srcOrd="6" destOrd="0" presId="urn:microsoft.com/office/officeart/2018/2/layout/IconVerticalSolidList"/>
    <dgm:cxn modelId="{A7C358BF-87E0-47AA-9DE1-B05B09330884}" type="presParOf" srcId="{AF6BB05D-CD47-4789-92A8-BA05C9200EA2}" destId="{6B61029A-5F5E-4C79-9CCF-94D104144325}" srcOrd="0" destOrd="0" presId="urn:microsoft.com/office/officeart/2018/2/layout/IconVerticalSolidList"/>
    <dgm:cxn modelId="{8EB5762B-8BEB-435A-B381-6FA113496C21}" type="presParOf" srcId="{AF6BB05D-CD47-4789-92A8-BA05C9200EA2}" destId="{CE459B06-0959-48F0-8A00-C647EDD8BB95}" srcOrd="1" destOrd="0" presId="urn:microsoft.com/office/officeart/2018/2/layout/IconVerticalSolidList"/>
    <dgm:cxn modelId="{B3B2D12C-78E1-422B-8992-3540DADD595C}" type="presParOf" srcId="{AF6BB05D-CD47-4789-92A8-BA05C9200EA2}" destId="{E4BE67F8-99AB-4B12-8A59-40B71620FA78}" srcOrd="2" destOrd="0" presId="urn:microsoft.com/office/officeart/2018/2/layout/IconVerticalSolidList"/>
    <dgm:cxn modelId="{C757E608-2035-406A-9DF9-A1123FA309D9}" type="presParOf" srcId="{AF6BB05D-CD47-4789-92A8-BA05C9200EA2}" destId="{31C67B6F-D2BB-4B59-B037-630F3E2DDC3C}" srcOrd="3" destOrd="0" presId="urn:microsoft.com/office/officeart/2018/2/layout/IconVerticalSolidList"/>
    <dgm:cxn modelId="{B71D3415-FDFA-4150-BFBD-EEAE97B00987}" type="presParOf" srcId="{6890CBB5-FE3E-4269-A8FC-B34CBE41E6DE}" destId="{0BE6DE80-CD8A-4925-8A18-E4ACE2098E43}" srcOrd="7" destOrd="0" presId="urn:microsoft.com/office/officeart/2018/2/layout/IconVerticalSolidList"/>
    <dgm:cxn modelId="{CC86E3C0-232F-4D59-86B5-4949912C913A}" type="presParOf" srcId="{6890CBB5-FE3E-4269-A8FC-B34CBE41E6DE}" destId="{C78323ED-CB23-4D64-987F-95E36EDCE60B}" srcOrd="8" destOrd="0" presId="urn:microsoft.com/office/officeart/2018/2/layout/IconVerticalSolidList"/>
    <dgm:cxn modelId="{B096024C-D487-4A1A-8ADB-08FF4824726A}" type="presParOf" srcId="{C78323ED-CB23-4D64-987F-95E36EDCE60B}" destId="{F95DB000-DA69-4519-B861-0ED18CF57D3D}" srcOrd="0" destOrd="0" presId="urn:microsoft.com/office/officeart/2018/2/layout/IconVerticalSolidList"/>
    <dgm:cxn modelId="{554FEC97-7974-4480-89AA-88E33DFFFE84}" type="presParOf" srcId="{C78323ED-CB23-4D64-987F-95E36EDCE60B}" destId="{6AE19401-6E72-4BA7-AC10-48D04E6A2DB1}" srcOrd="1" destOrd="0" presId="urn:microsoft.com/office/officeart/2018/2/layout/IconVerticalSolidList"/>
    <dgm:cxn modelId="{8E6AE949-4BA1-46A1-AB9B-3358411E5431}" type="presParOf" srcId="{C78323ED-CB23-4D64-987F-95E36EDCE60B}" destId="{AC189A2C-D774-4FAA-A417-AD211B73B924}" srcOrd="2" destOrd="0" presId="urn:microsoft.com/office/officeart/2018/2/layout/IconVerticalSolidList"/>
    <dgm:cxn modelId="{08378CA7-82D2-4ACF-8915-C0994429C557}" type="presParOf" srcId="{C78323ED-CB23-4D64-987F-95E36EDCE60B}" destId="{14C61AE5-8D0F-452A-B89F-908E004DC57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8809D-A75C-439D-AC4A-14177BEDA133}">
      <dsp:nvSpPr>
        <dsp:cNvPr id="0" name=""/>
        <dsp:cNvSpPr/>
      </dsp:nvSpPr>
      <dsp:spPr>
        <a:xfrm>
          <a:off x="0" y="7481"/>
          <a:ext cx="6588691" cy="8962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C20EC-6C75-4FF2-99D5-8DBD8331B9CB}">
      <dsp:nvSpPr>
        <dsp:cNvPr id="0" name=""/>
        <dsp:cNvSpPr/>
      </dsp:nvSpPr>
      <dsp:spPr>
        <a:xfrm>
          <a:off x="271122" y="209142"/>
          <a:ext cx="493431" cy="492949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81A5D-6995-4F34-804F-628D95831BC1}">
      <dsp:nvSpPr>
        <dsp:cNvPr id="0" name=""/>
        <dsp:cNvSpPr/>
      </dsp:nvSpPr>
      <dsp:spPr>
        <a:xfrm>
          <a:off x="1035675" y="7481"/>
          <a:ext cx="5506226" cy="980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748" tIns="103748" rIns="103748" bIns="10374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kern="1200" dirty="0" err="1"/>
            <a:t>Sustainability</a:t>
          </a:r>
          <a:r>
            <a:rPr lang="da-DK" sz="1400" b="1" kern="1200" dirty="0"/>
            <a:t>: </a:t>
          </a:r>
          <a:r>
            <a:rPr lang="da-DK" sz="1400" b="0" kern="1200" dirty="0"/>
            <a:t>N</a:t>
          </a:r>
          <a:r>
            <a:rPr lang="da-DK" sz="1400" kern="1200" dirty="0"/>
            <a:t>ew food and feed </a:t>
          </a:r>
          <a:r>
            <a:rPr lang="da-DK" sz="1400" kern="1200" dirty="0" err="1"/>
            <a:t>ingredients</a:t>
          </a:r>
          <a:r>
            <a:rPr lang="da-DK" sz="1400" kern="1200" dirty="0"/>
            <a:t> </a:t>
          </a:r>
          <a:r>
            <a:rPr lang="da-DK" sz="1400" kern="1200" dirty="0" err="1"/>
            <a:t>are</a:t>
          </a:r>
          <a:r>
            <a:rPr lang="da-DK" sz="1400" kern="1200" dirty="0"/>
            <a:t> </a:t>
          </a:r>
          <a:r>
            <a:rPr lang="da-DK" sz="1400" kern="1200" dirty="0" err="1"/>
            <a:t>produced</a:t>
          </a:r>
          <a:r>
            <a:rPr lang="da-DK" sz="1400" kern="1200" dirty="0"/>
            <a:t> on </a:t>
          </a:r>
          <a:r>
            <a:rPr lang="da-DK" sz="1400" kern="1200" dirty="0" err="1"/>
            <a:t>industrial</a:t>
          </a:r>
          <a:r>
            <a:rPr lang="da-DK" sz="1400" kern="1200" dirty="0"/>
            <a:t> </a:t>
          </a:r>
          <a:r>
            <a:rPr lang="da-DK" sz="1400" kern="1200" dirty="0" err="1"/>
            <a:t>wastestreams</a:t>
          </a:r>
          <a:r>
            <a:rPr lang="da-DK" sz="1400" kern="1200" dirty="0"/>
            <a:t> by </a:t>
          </a:r>
          <a:r>
            <a:rPr lang="da-DK" sz="1400" kern="1200" dirty="0" err="1"/>
            <a:t>fermentaion</a:t>
          </a:r>
          <a:r>
            <a:rPr lang="da-DK" sz="1400" kern="1200" dirty="0"/>
            <a:t>. Ex. </a:t>
          </a:r>
          <a:r>
            <a:rPr lang="da-DK" sz="1400" kern="1200" dirty="0" err="1"/>
            <a:t>Sugar</a:t>
          </a:r>
          <a:r>
            <a:rPr lang="da-DK" sz="1400" kern="1200" dirty="0"/>
            <a:t> </a:t>
          </a:r>
          <a:r>
            <a:rPr lang="da-DK" sz="1400" kern="1200" dirty="0" err="1"/>
            <a:t>beet</a:t>
          </a:r>
          <a:r>
            <a:rPr lang="da-DK" sz="1400" kern="1200" dirty="0"/>
            <a:t> pulp, juice pulp, fermentation </a:t>
          </a:r>
          <a:r>
            <a:rPr lang="da-DK" sz="1400" kern="1200" dirty="0" err="1"/>
            <a:t>slurry</a:t>
          </a:r>
          <a:endParaRPr lang="en-US" sz="1400" kern="1200" dirty="0"/>
        </a:p>
      </dsp:txBody>
      <dsp:txXfrm>
        <a:off x="1035675" y="7481"/>
        <a:ext cx="5506226" cy="980296"/>
      </dsp:txXfrm>
    </dsp:sp>
    <dsp:sp modelId="{22439CE5-47A1-4466-8B6B-F90B1F5EB4FE}">
      <dsp:nvSpPr>
        <dsp:cNvPr id="0" name=""/>
        <dsp:cNvSpPr/>
      </dsp:nvSpPr>
      <dsp:spPr>
        <a:xfrm>
          <a:off x="0" y="1232852"/>
          <a:ext cx="6588691" cy="8962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42408-95CB-4EFD-A224-B5908A80DE84}">
      <dsp:nvSpPr>
        <dsp:cNvPr id="0" name=""/>
        <dsp:cNvSpPr/>
      </dsp:nvSpPr>
      <dsp:spPr>
        <a:xfrm>
          <a:off x="271122" y="1434513"/>
          <a:ext cx="493431" cy="492949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DDE5B-BACE-4F26-BE5A-28B02492C761}">
      <dsp:nvSpPr>
        <dsp:cNvPr id="0" name=""/>
        <dsp:cNvSpPr/>
      </dsp:nvSpPr>
      <dsp:spPr>
        <a:xfrm>
          <a:off x="1035675" y="1232852"/>
          <a:ext cx="5506226" cy="980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748" tIns="103748" rIns="103748" bIns="10374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kern="1200" dirty="0" err="1"/>
            <a:t>Contribute</a:t>
          </a:r>
          <a:r>
            <a:rPr lang="da-DK" sz="1400" b="1" kern="1200" dirty="0"/>
            <a:t> to </a:t>
          </a:r>
          <a:r>
            <a:rPr lang="da-DK" sz="1400" b="1" kern="1200" dirty="0" err="1"/>
            <a:t>circular</a:t>
          </a:r>
          <a:r>
            <a:rPr lang="da-DK" sz="1400" b="1" kern="1200" dirty="0"/>
            <a:t> </a:t>
          </a:r>
          <a:r>
            <a:rPr lang="da-DK" sz="1400" b="1" kern="1200" dirty="0" err="1"/>
            <a:t>economy</a:t>
          </a:r>
          <a:r>
            <a:rPr lang="da-DK" sz="1400" b="1" kern="1200" dirty="0"/>
            <a:t>: </a:t>
          </a:r>
          <a:r>
            <a:rPr lang="da-DK" sz="1400" kern="1200" dirty="0" err="1"/>
            <a:t>Often</a:t>
          </a:r>
          <a:r>
            <a:rPr lang="da-DK" sz="1400" kern="1200" dirty="0"/>
            <a:t> </a:t>
          </a:r>
          <a:r>
            <a:rPr lang="da-DK" sz="1400" kern="1200" dirty="0" err="1"/>
            <a:t>will</a:t>
          </a:r>
          <a:r>
            <a:rPr lang="da-DK" sz="1400" kern="1200" dirty="0"/>
            <a:t> up till 50% of an </a:t>
          </a:r>
          <a:r>
            <a:rPr lang="da-DK" sz="1400" kern="1200" dirty="0" err="1"/>
            <a:t>agroindustrial</a:t>
          </a:r>
          <a:r>
            <a:rPr lang="da-DK" sz="1400" kern="1200" dirty="0"/>
            <a:t> </a:t>
          </a:r>
          <a:r>
            <a:rPr lang="da-DK" sz="1400" kern="1200" dirty="0" err="1"/>
            <a:t>crop</a:t>
          </a:r>
          <a:r>
            <a:rPr lang="da-DK" sz="1400" kern="1200" dirty="0"/>
            <a:t> end up as low </a:t>
          </a:r>
          <a:r>
            <a:rPr lang="da-DK" sz="1400" kern="1200" dirty="0" err="1"/>
            <a:t>value</a:t>
          </a:r>
          <a:r>
            <a:rPr lang="da-DK" sz="1400" kern="1200" dirty="0"/>
            <a:t> </a:t>
          </a:r>
          <a:r>
            <a:rPr lang="da-DK" sz="1400" kern="1200" dirty="0" err="1"/>
            <a:t>waste</a:t>
          </a:r>
          <a:r>
            <a:rPr lang="da-DK" sz="1400" kern="1200" dirty="0"/>
            <a:t>. Through fermentation </a:t>
          </a:r>
          <a:r>
            <a:rPr lang="da-DK" sz="1400" kern="1200" dirty="0" err="1"/>
            <a:t>we</a:t>
          </a:r>
          <a:r>
            <a:rPr lang="da-DK" sz="1400" kern="1200" dirty="0"/>
            <a:t> </a:t>
          </a:r>
          <a:r>
            <a:rPr lang="da-DK" sz="1400" kern="1200" dirty="0" err="1"/>
            <a:t>can</a:t>
          </a:r>
          <a:r>
            <a:rPr lang="da-DK" sz="1400" kern="1200" dirty="0"/>
            <a:t> </a:t>
          </a:r>
          <a:r>
            <a:rPr lang="da-DK" sz="1400" kern="1200" dirty="0" err="1"/>
            <a:t>valorize</a:t>
          </a:r>
          <a:r>
            <a:rPr lang="da-DK" sz="1400" kern="1200" dirty="0"/>
            <a:t> </a:t>
          </a:r>
          <a:r>
            <a:rPr lang="da-DK" sz="1400" kern="1200" dirty="0" err="1"/>
            <a:t>these</a:t>
          </a:r>
          <a:r>
            <a:rPr lang="da-DK" sz="1400" kern="1200" dirty="0"/>
            <a:t> </a:t>
          </a:r>
          <a:r>
            <a:rPr lang="da-DK" sz="1400" kern="1200" dirty="0" err="1"/>
            <a:t>waste</a:t>
          </a:r>
          <a:r>
            <a:rPr lang="da-DK" sz="1400" kern="1200" dirty="0"/>
            <a:t> </a:t>
          </a:r>
          <a:r>
            <a:rPr lang="da-DK" sz="1400" kern="1200" dirty="0" err="1"/>
            <a:t>streams</a:t>
          </a:r>
          <a:r>
            <a:rPr lang="da-DK" sz="1400" kern="1200" dirty="0"/>
            <a:t> and </a:t>
          </a:r>
          <a:r>
            <a:rPr lang="da-DK" sz="1400" kern="1200" dirty="0" err="1"/>
            <a:t>turn</a:t>
          </a:r>
          <a:r>
            <a:rPr lang="da-DK" sz="1400" kern="1200" dirty="0"/>
            <a:t> </a:t>
          </a:r>
          <a:r>
            <a:rPr lang="da-DK" sz="1400" kern="1200" dirty="0" err="1"/>
            <a:t>them</a:t>
          </a:r>
          <a:r>
            <a:rPr lang="da-DK" sz="1400" kern="1200" dirty="0"/>
            <a:t> </a:t>
          </a:r>
          <a:r>
            <a:rPr lang="da-DK" sz="1400" kern="1200" dirty="0" err="1"/>
            <a:t>into</a:t>
          </a:r>
          <a:r>
            <a:rPr lang="da-DK" sz="1400" kern="1200" dirty="0"/>
            <a:t> new products of high </a:t>
          </a:r>
          <a:r>
            <a:rPr lang="da-DK" sz="1400" kern="1200" dirty="0" err="1"/>
            <a:t>value</a:t>
          </a:r>
          <a:r>
            <a:rPr lang="da-DK" sz="1400" kern="1200" dirty="0"/>
            <a:t>.</a:t>
          </a:r>
          <a:endParaRPr lang="en-US" sz="1400" kern="1200" dirty="0"/>
        </a:p>
      </dsp:txBody>
      <dsp:txXfrm>
        <a:off x="1035675" y="1232852"/>
        <a:ext cx="5506226" cy="980296"/>
      </dsp:txXfrm>
    </dsp:sp>
    <dsp:sp modelId="{53F4DBD6-3AB3-4B15-9E9D-87991E211AF1}">
      <dsp:nvSpPr>
        <dsp:cNvPr id="0" name=""/>
        <dsp:cNvSpPr/>
      </dsp:nvSpPr>
      <dsp:spPr>
        <a:xfrm>
          <a:off x="0" y="2458223"/>
          <a:ext cx="6588691" cy="8962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B6B60D-2C14-4398-9BE0-70ADEFCA80DE}">
      <dsp:nvSpPr>
        <dsp:cNvPr id="0" name=""/>
        <dsp:cNvSpPr/>
      </dsp:nvSpPr>
      <dsp:spPr>
        <a:xfrm>
          <a:off x="271122" y="2659884"/>
          <a:ext cx="493431" cy="492949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B29E2-3C96-4C7C-8FC1-09DFC190FED5}">
      <dsp:nvSpPr>
        <dsp:cNvPr id="0" name=""/>
        <dsp:cNvSpPr/>
      </dsp:nvSpPr>
      <dsp:spPr>
        <a:xfrm>
          <a:off x="1035675" y="2458223"/>
          <a:ext cx="5506226" cy="980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748" tIns="103748" rIns="103748" bIns="10374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kern="1200" dirty="0" err="1"/>
            <a:t>Climate</a:t>
          </a:r>
          <a:r>
            <a:rPr lang="da-DK" sz="1400" b="1" kern="1200" dirty="0"/>
            <a:t> </a:t>
          </a:r>
          <a:r>
            <a:rPr lang="da-DK" sz="1400" b="1" kern="1200" dirty="0" err="1"/>
            <a:t>friendly</a:t>
          </a:r>
          <a:r>
            <a:rPr lang="da-DK" sz="1400" b="1" kern="1200" dirty="0"/>
            <a:t> </a:t>
          </a:r>
          <a:r>
            <a:rPr lang="da-DK" sz="1400" b="1" kern="1200" dirty="0" err="1"/>
            <a:t>production</a:t>
          </a:r>
          <a:r>
            <a:rPr lang="da-DK" sz="1400" b="1" kern="1200" dirty="0"/>
            <a:t> </a:t>
          </a:r>
          <a:r>
            <a:rPr lang="da-DK" sz="1400" b="1" kern="1200" dirty="0" err="1"/>
            <a:t>methods</a:t>
          </a:r>
          <a:r>
            <a:rPr lang="da-DK" sz="1400" b="1" kern="1200" dirty="0"/>
            <a:t>: </a:t>
          </a:r>
          <a:r>
            <a:rPr lang="da-DK" sz="1400" b="0" kern="1200" dirty="0" err="1"/>
            <a:t>Making</a:t>
          </a:r>
          <a:r>
            <a:rPr lang="da-DK" sz="1400" b="0" kern="1200" dirty="0"/>
            <a:t> proteins via </a:t>
          </a:r>
          <a:r>
            <a:rPr lang="da-DK" sz="1400" b="0" kern="1200" dirty="0" err="1"/>
            <a:t>feeding</a:t>
          </a:r>
          <a:r>
            <a:rPr lang="da-DK" sz="1400" b="0" kern="1200" dirty="0"/>
            <a:t> </a:t>
          </a:r>
          <a:r>
            <a:rPr lang="da-DK" sz="1400" b="0" kern="1200" dirty="0" err="1"/>
            <a:t>cows</a:t>
          </a:r>
          <a:r>
            <a:rPr lang="da-DK" sz="1400" b="0" kern="1200" dirty="0"/>
            <a:t> or a fermentation tank with </a:t>
          </a:r>
          <a:r>
            <a:rPr lang="da-DK" sz="1400" b="0" kern="1200" dirty="0" err="1"/>
            <a:t>biproducts</a:t>
          </a:r>
          <a:r>
            <a:rPr lang="da-DK" sz="1400" b="0" kern="1200" dirty="0"/>
            <a:t> </a:t>
          </a:r>
          <a:r>
            <a:rPr lang="da-DK" sz="1400" b="0" kern="1200" dirty="0" err="1"/>
            <a:t>makes</a:t>
          </a:r>
          <a:r>
            <a:rPr lang="da-DK" sz="1400" b="0" kern="1200" dirty="0"/>
            <a:t> a </a:t>
          </a:r>
          <a:r>
            <a:rPr lang="da-DK" sz="1400" b="0" kern="1200" dirty="0" err="1"/>
            <a:t>huge</a:t>
          </a:r>
          <a:r>
            <a:rPr lang="da-DK" sz="1400" b="0" kern="1200" dirty="0"/>
            <a:t> difference in CO2 release per kilo of </a:t>
          </a:r>
          <a:r>
            <a:rPr lang="da-DK" sz="1400" b="0" kern="1200" dirty="0" err="1"/>
            <a:t>produced</a:t>
          </a:r>
          <a:r>
            <a:rPr lang="da-DK" sz="1400" b="0" kern="1200" dirty="0"/>
            <a:t> protein as: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kern="1200" dirty="0"/>
            <a:t>100 : 1</a:t>
          </a:r>
          <a:endParaRPr lang="en-US" sz="1400" b="1" kern="1200" dirty="0"/>
        </a:p>
      </dsp:txBody>
      <dsp:txXfrm>
        <a:off x="1035675" y="2458223"/>
        <a:ext cx="5506226" cy="980296"/>
      </dsp:txXfrm>
    </dsp:sp>
    <dsp:sp modelId="{6B61029A-5F5E-4C79-9CCF-94D104144325}">
      <dsp:nvSpPr>
        <dsp:cNvPr id="0" name=""/>
        <dsp:cNvSpPr/>
      </dsp:nvSpPr>
      <dsp:spPr>
        <a:xfrm>
          <a:off x="0" y="3683593"/>
          <a:ext cx="6588691" cy="8962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459B06-0959-48F0-8A00-C647EDD8BB95}">
      <dsp:nvSpPr>
        <dsp:cNvPr id="0" name=""/>
        <dsp:cNvSpPr/>
      </dsp:nvSpPr>
      <dsp:spPr>
        <a:xfrm>
          <a:off x="271122" y="3885254"/>
          <a:ext cx="493431" cy="4929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67B6F-D2BB-4B59-B037-630F3E2DDC3C}">
      <dsp:nvSpPr>
        <dsp:cNvPr id="0" name=""/>
        <dsp:cNvSpPr/>
      </dsp:nvSpPr>
      <dsp:spPr>
        <a:xfrm>
          <a:off x="1035675" y="3683593"/>
          <a:ext cx="5506226" cy="980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748" tIns="103748" rIns="103748" bIns="10374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kern="1200" dirty="0"/>
            <a:t>Green transformation of the food </a:t>
          </a:r>
          <a:r>
            <a:rPr lang="da-DK" sz="1400" b="1" kern="1200" dirty="0" err="1"/>
            <a:t>industry</a:t>
          </a:r>
          <a:r>
            <a:rPr lang="da-DK" sz="1400" b="1" kern="1200" dirty="0"/>
            <a:t>: </a:t>
          </a:r>
          <a:r>
            <a:rPr lang="da-DK" sz="1400" kern="1200" dirty="0"/>
            <a:t>Waste </a:t>
          </a:r>
          <a:r>
            <a:rPr lang="da-DK" sz="1400" kern="1200" dirty="0" err="1"/>
            <a:t>streams</a:t>
          </a:r>
          <a:r>
            <a:rPr lang="da-DK" sz="1400" kern="1200" dirty="0"/>
            <a:t> and new </a:t>
          </a:r>
          <a:r>
            <a:rPr lang="da-DK" sz="1400" kern="1200" dirty="0" err="1"/>
            <a:t>crops</a:t>
          </a:r>
          <a:r>
            <a:rPr lang="da-DK" sz="1400" kern="1200" dirty="0"/>
            <a:t> </a:t>
          </a:r>
          <a:r>
            <a:rPr lang="da-DK" sz="1400" kern="1200" dirty="0" err="1"/>
            <a:t>being</a:t>
          </a:r>
          <a:r>
            <a:rPr lang="da-DK" sz="1400" kern="1200" dirty="0"/>
            <a:t> </a:t>
          </a:r>
          <a:r>
            <a:rPr lang="da-DK" sz="1400" kern="1200" dirty="0" err="1"/>
            <a:t>transformed</a:t>
          </a:r>
          <a:r>
            <a:rPr lang="da-DK" sz="1400" kern="1200" dirty="0"/>
            <a:t> </a:t>
          </a:r>
          <a:r>
            <a:rPr lang="da-DK" sz="1400" kern="1200" dirty="0" err="1"/>
            <a:t>into</a:t>
          </a:r>
          <a:r>
            <a:rPr lang="da-DK" sz="1400" kern="1200" dirty="0"/>
            <a:t> new foods and </a:t>
          </a:r>
          <a:r>
            <a:rPr lang="da-DK" sz="1400" kern="1200" dirty="0" err="1"/>
            <a:t>other</a:t>
          </a:r>
          <a:r>
            <a:rPr lang="da-DK" sz="1400" kern="1200" dirty="0"/>
            <a:t> </a:t>
          </a:r>
          <a:r>
            <a:rPr lang="da-DK" sz="1400" kern="1200" dirty="0" err="1"/>
            <a:t>valuable</a:t>
          </a:r>
          <a:r>
            <a:rPr lang="da-DK" sz="1400" kern="1200" dirty="0"/>
            <a:t> products by fermentation </a:t>
          </a:r>
          <a:r>
            <a:rPr lang="da-DK" sz="1400" kern="1200" dirty="0" err="1"/>
            <a:t>will</a:t>
          </a:r>
          <a:r>
            <a:rPr lang="da-DK" sz="1400" kern="1200" dirty="0"/>
            <a:t> </a:t>
          </a:r>
          <a:r>
            <a:rPr lang="da-DK" sz="1400" kern="1200" dirty="0" err="1"/>
            <a:t>meet</a:t>
          </a:r>
          <a:r>
            <a:rPr lang="da-DK" sz="1400" kern="1200" dirty="0"/>
            <a:t> a </a:t>
          </a:r>
          <a:r>
            <a:rPr lang="da-DK" sz="1400" kern="1200" dirty="0" err="1"/>
            <a:t>demanding</a:t>
          </a:r>
          <a:r>
            <a:rPr lang="da-DK" sz="1400" kern="1200" dirty="0"/>
            <a:t> </a:t>
          </a:r>
          <a:r>
            <a:rPr lang="da-DK" sz="1400" kern="1200" dirty="0" err="1"/>
            <a:t>need</a:t>
          </a:r>
          <a:r>
            <a:rPr lang="da-DK" sz="1400" kern="1200" dirty="0"/>
            <a:t> for more proteins.</a:t>
          </a:r>
          <a:endParaRPr lang="en-US" sz="1400" kern="1200" dirty="0"/>
        </a:p>
      </dsp:txBody>
      <dsp:txXfrm>
        <a:off x="1035675" y="3683593"/>
        <a:ext cx="5506226" cy="980296"/>
      </dsp:txXfrm>
    </dsp:sp>
    <dsp:sp modelId="{F95DB000-DA69-4519-B861-0ED18CF57D3D}">
      <dsp:nvSpPr>
        <dsp:cNvPr id="0" name=""/>
        <dsp:cNvSpPr/>
      </dsp:nvSpPr>
      <dsp:spPr>
        <a:xfrm>
          <a:off x="0" y="4913177"/>
          <a:ext cx="6588691" cy="8962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19401-6E72-4BA7-AC10-48D04E6A2DB1}">
      <dsp:nvSpPr>
        <dsp:cNvPr id="0" name=""/>
        <dsp:cNvSpPr/>
      </dsp:nvSpPr>
      <dsp:spPr>
        <a:xfrm>
          <a:off x="271122" y="5110625"/>
          <a:ext cx="493431" cy="4929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C61AE5-8D0F-452A-B89F-908E004DC57D}">
      <dsp:nvSpPr>
        <dsp:cNvPr id="0" name=""/>
        <dsp:cNvSpPr/>
      </dsp:nvSpPr>
      <dsp:spPr>
        <a:xfrm>
          <a:off x="1035675" y="4908964"/>
          <a:ext cx="5506226" cy="980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748" tIns="103748" rIns="103748" bIns="10374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kern="1200" dirty="0"/>
            <a:t>Zero </a:t>
          </a:r>
          <a:r>
            <a:rPr lang="da-DK" sz="1400" b="1" kern="1200" dirty="0" err="1"/>
            <a:t>waste</a:t>
          </a:r>
          <a:r>
            <a:rPr lang="da-DK" sz="1400" b="1" kern="1200" dirty="0"/>
            <a:t>: </a:t>
          </a:r>
          <a:r>
            <a:rPr lang="da-DK" sz="1400" kern="1200" dirty="0"/>
            <a:t>All the </a:t>
          </a:r>
          <a:r>
            <a:rPr lang="da-DK" sz="1400" kern="1200" dirty="0" err="1"/>
            <a:t>waste</a:t>
          </a:r>
          <a:r>
            <a:rPr lang="da-DK" sz="1400" kern="1200" dirty="0"/>
            <a:t> </a:t>
          </a:r>
          <a:r>
            <a:rPr lang="da-DK" sz="1400" kern="1200" dirty="0" err="1"/>
            <a:t>streams</a:t>
          </a:r>
          <a:r>
            <a:rPr lang="da-DK" sz="1400" kern="1200" dirty="0"/>
            <a:t> </a:t>
          </a:r>
          <a:r>
            <a:rPr lang="da-DK" sz="1400" kern="1200" dirty="0" err="1"/>
            <a:t>are</a:t>
          </a:r>
          <a:r>
            <a:rPr lang="da-DK" sz="1400" kern="1200" dirty="0"/>
            <a:t> </a:t>
          </a:r>
          <a:r>
            <a:rPr lang="da-DK" sz="1400" kern="1200" dirty="0" err="1"/>
            <a:t>fermented</a:t>
          </a:r>
          <a:r>
            <a:rPr lang="da-DK" sz="1400" kern="1200" dirty="0"/>
            <a:t> and </a:t>
          </a:r>
          <a:r>
            <a:rPr lang="da-DK" sz="1400" kern="1200" dirty="0" err="1"/>
            <a:t>used</a:t>
          </a:r>
          <a:r>
            <a:rPr lang="da-DK" sz="1400" kern="1200" dirty="0"/>
            <a:t> for new products. Water is </a:t>
          </a:r>
          <a:r>
            <a:rPr lang="da-DK" sz="1400" kern="1200" dirty="0" err="1"/>
            <a:t>recycled</a:t>
          </a:r>
          <a:r>
            <a:rPr lang="da-DK" sz="1400" kern="1200" dirty="0"/>
            <a:t>.</a:t>
          </a:r>
          <a:endParaRPr lang="en-US" sz="1400" kern="1200" dirty="0"/>
        </a:p>
      </dsp:txBody>
      <dsp:txXfrm>
        <a:off x="1035675" y="4908964"/>
        <a:ext cx="5506226" cy="980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da-DK" smtClean="0"/>
              <a:t>27-10-2022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da-DK" smtClean="0"/>
              <a:t>27-10-2022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Click to edit Master text styles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9379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BD6CA-4F4B-4CC6-95A6-B3090730311A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0706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4981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BD6CA-4F4B-4CC6-95A6-B3090730311A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6974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7576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BD6CA-4F4B-4CC6-95A6-B3090730311A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0629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94695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09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291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hyperlink" Target="http://www.designguide.ku.dk/ku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image.ku.dk/lightbox/211/13407586855728741badb20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6408000" tIns="360000" anchor="ctr" anchorCtr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du vil udskifte billedet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9610733C-9034-4EF1-A134-C713BE098F55}" type="datetime1">
              <a:rPr lang="da-DK" smtClean="0"/>
              <a:t>27-10-2022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2" y="4053600"/>
            <a:ext cx="4946650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2" y="3007285"/>
            <a:ext cx="4946649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8963" y="1635125"/>
            <a:ext cx="11012487" cy="4675188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2"/>
            <a:ext cx="11012486" cy="865187"/>
          </a:xfrm>
        </p:spPr>
        <p:txBody>
          <a:bodyPr/>
          <a:lstStyle/>
          <a:p>
            <a:r>
              <a:rPr lang="da-DK" dirty="0"/>
              <a:t>Klik for at tilføje overskrift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54C8-09F9-49F3-9200-F6E55E50E9FD}" type="datetime1">
              <a:rPr lang="da-DK" smtClean="0"/>
              <a:t>27-10-2022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e tekstlabel høj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43638" y="4903567"/>
            <a:ext cx="5948362" cy="1398808"/>
          </a:xfrm>
          <a:solidFill>
            <a:srgbClr val="A31D20">
              <a:alpha val="95000"/>
            </a:srgbClr>
          </a:solidFill>
        </p:spPr>
        <p:txBody>
          <a:bodyPr lIns="252000" tIns="144000" rIns="540000" bIns="144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tekst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2C5F-F0E5-452B-A2F2-3EA33BA229B5}" type="datetime1">
              <a:rPr lang="da-DK" smtClean="0"/>
              <a:t>27-10-2022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0550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e tekstlabel venstr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903567"/>
            <a:ext cx="5948362" cy="1398808"/>
          </a:xfrm>
          <a:solidFill>
            <a:srgbClr val="A31D20">
              <a:alpha val="95000"/>
            </a:srgbClr>
          </a:solidFill>
        </p:spPr>
        <p:txBody>
          <a:bodyPr lIns="576000" tIns="144000" rIns="252000" bIns="144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tekst</a:t>
            </a:r>
            <a:r>
              <a:rPr lang="da-DK" sz="2400" spc="100" dirty="0">
                <a:solidFill>
                  <a:schemeClr val="bg1"/>
                </a:solidFill>
                <a:latin typeface="+mj-lt"/>
                <a:cs typeface="Microsoft New Tai Lue"/>
              </a:rPr>
              <a:t/>
            </a:r>
            <a:br>
              <a:rPr lang="da-DK" sz="2400" spc="100" dirty="0">
                <a:solidFill>
                  <a:schemeClr val="bg1"/>
                </a:solidFill>
                <a:latin typeface="+mj-lt"/>
                <a:cs typeface="Microsoft New Tai Lue"/>
              </a:rPr>
            </a:br>
            <a:r>
              <a:rPr lang="da-DK" dirty="0"/>
              <a:t>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6445-93A7-4948-90C3-5E545867631D}" type="datetime1">
              <a:rPr lang="da-DK" smtClean="0"/>
              <a:t>27-10-2022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9456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label høj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FD51-CB30-4E30-94A9-3C7B4B0535D6}" type="datetime1">
              <a:rPr lang="da-DK" smtClean="0"/>
              <a:t>27-10-2022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6243638" y="2036763"/>
            <a:ext cx="5948362" cy="4265612"/>
          </a:xfrm>
          <a:solidFill>
            <a:schemeClr val="accent1">
              <a:alpha val="95000"/>
            </a:schemeClr>
          </a:solidFill>
        </p:spPr>
        <p:txBody>
          <a:bodyPr lIns="252000" tIns="144000" rIns="540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719138" indent="-357188">
              <a:defRPr>
                <a:solidFill>
                  <a:schemeClr val="bg1"/>
                </a:solidFill>
              </a:defRPr>
            </a:lvl2pPr>
            <a:lvl3pPr marL="719138" indent="-358775">
              <a:defRPr>
                <a:solidFill>
                  <a:schemeClr val="bg1"/>
                </a:solidFill>
              </a:defRPr>
            </a:lvl3pPr>
            <a:lvl4pPr marL="719138" indent="-358775">
              <a:defRPr>
                <a:solidFill>
                  <a:schemeClr val="bg1"/>
                </a:solidFill>
              </a:defRPr>
            </a:lvl4pPr>
            <a:lvl5pPr marL="719138" indent="-3587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758010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label venst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6408000" tIns="360000" rIns="0" anchor="ctr" anchorCtr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</a:t>
            </a:r>
            <a:br>
              <a:rPr lang="da-DK" dirty="0"/>
            </a:br>
            <a:r>
              <a:rPr lang="da-DK" dirty="0"/>
              <a:t>du vil udskifte billedet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4329-2AA9-435B-BDB4-F4C3408B6DCE}" type="datetime1">
              <a:rPr lang="da-DK" smtClean="0"/>
              <a:t>27-10-2022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8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036763"/>
            <a:ext cx="5948362" cy="4265612"/>
          </a:xfrm>
          <a:solidFill>
            <a:schemeClr val="accent1">
              <a:alpha val="95000"/>
            </a:schemeClr>
          </a:solidFill>
        </p:spPr>
        <p:txBody>
          <a:bodyPr lIns="576000" tIns="144000" rIns="252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719138" indent="-358775">
              <a:defRPr>
                <a:solidFill>
                  <a:schemeClr val="bg1"/>
                </a:solidFill>
              </a:defRPr>
            </a:lvl2pPr>
            <a:lvl3pPr marL="719138" indent="-358775">
              <a:defRPr>
                <a:solidFill>
                  <a:schemeClr val="bg1"/>
                </a:solidFill>
              </a:defRPr>
            </a:lvl3pPr>
            <a:lvl4pPr marL="719138" indent="-358775">
              <a:defRPr>
                <a:solidFill>
                  <a:schemeClr val="bg1"/>
                </a:solidFill>
              </a:defRPr>
            </a:lvl4pPr>
            <a:lvl5pPr marL="719138" indent="-3587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147276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al-punktopstilling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4807-3496-47E8-915B-96DB96A167BC}" type="datetime1">
              <a:rPr lang="da-DK" smtClean="0"/>
              <a:t>27-10-2022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620713"/>
            <a:ext cx="11012487" cy="5682589"/>
          </a:xfrm>
          <a:noFill/>
        </p:spPr>
        <p:txBody>
          <a:bodyPr lIns="0" tIns="0" rIns="0" bIns="0"/>
          <a:lstStyle>
            <a:lvl1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987839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 userDrawn="1"/>
        </p:nvSpPr>
        <p:spPr>
          <a:xfrm>
            <a:off x="421280" y="612884"/>
            <a:ext cx="1167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0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B03B-DE17-4D8C-BE2B-1AD42424342D}" type="datetime1">
              <a:rPr lang="da-DK" smtClean="0"/>
              <a:t>27-10-2022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1628775"/>
            <a:ext cx="11012487" cy="4114799"/>
          </a:xfrm>
          <a:noFill/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2712" y="5934971"/>
            <a:ext cx="11019496" cy="367404"/>
          </a:xfrm>
        </p:spPr>
        <p:txBody>
          <a:bodyPr>
            <a:norm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Navn, kilde</a:t>
            </a:r>
          </a:p>
        </p:txBody>
      </p:sp>
    </p:spTree>
    <p:extLst>
      <p:ext uri="{BB962C8B-B14F-4D97-AF65-F5344CB8AC3E}">
        <p14:creationId xmlns:p14="http://schemas.microsoft.com/office/powerpoint/2010/main" val="414296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ejlede teks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4F7B-C476-4203-AE9B-5470D905B3E4}" type="datetime1">
              <a:rPr lang="da-DK" smtClean="0"/>
              <a:t>27-10-2022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4" y="1628775"/>
            <a:ext cx="5358535" cy="4674527"/>
          </a:xfrm>
          <a:noFill/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6244503" y="1628775"/>
            <a:ext cx="5356948" cy="4674527"/>
          </a:xfrm>
          <a:noFill/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 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35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</p:spTree>
    <p:extLst>
      <p:ext uri="{BB962C8B-B14F-4D97-AF65-F5344CB8AC3E}">
        <p14:creationId xmlns:p14="http://schemas.microsoft.com/office/powerpoint/2010/main" val="2627308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363C-5D45-41B3-8FA7-E4A3C28213BA}" type="datetime1">
              <a:rPr lang="da-DK" smtClean="0"/>
              <a:t>27-10-2022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1628775"/>
            <a:ext cx="11012487" cy="4673600"/>
          </a:xfrm>
        </p:spPr>
        <p:txBody>
          <a:bodyPr anchor="t" anchorCtr="0"/>
          <a:lstStyle>
            <a:lvl1pPr>
              <a:defRPr sz="6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3543884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overskrift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7C15-2114-4FA8-A531-51E467CB49E5}" type="datetime1">
              <a:rPr lang="da-DK" smtClean="0"/>
              <a:t>27-10-2022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venst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6408000" t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3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du vil udskifte billedet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C64773BD-B564-4031-8BC1-8FE44AEFACDB}" type="datetime1">
              <a:rPr lang="da-DK" smtClean="0"/>
              <a:t>27-10-2022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42705"/>
            <a:ext cx="498316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E5B2-C656-407A-ACD0-1DF350477539}" type="datetime1">
              <a:rPr lang="da-DK" smtClean="0"/>
              <a:t>27-10-2022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7575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 userDrawn="1"/>
        </p:nvSpPr>
        <p:spPr>
          <a:xfrm>
            <a:off x="588964" y="613649"/>
            <a:ext cx="11012486" cy="8799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z="3000" dirty="0">
                <a:solidFill>
                  <a:schemeClr val="tx1"/>
                </a:solidFill>
              </a:rPr>
              <a:t>Brugerguide</a:t>
            </a:r>
            <a:r>
              <a:rPr lang="da-DK" baseline="0" dirty="0">
                <a:solidFill>
                  <a:schemeClr val="tx1"/>
                </a:solidFill>
              </a:rPr>
              <a:t> </a:t>
            </a:r>
            <a:r>
              <a:rPr lang="da-DK" sz="1800" baseline="0" dirty="0">
                <a:solidFill>
                  <a:schemeClr val="tx1"/>
                </a:solidFill>
              </a:rPr>
              <a:t>– </a:t>
            </a:r>
            <a:r>
              <a:rPr lang="da-DK" sz="1800" dirty="0">
                <a:solidFill>
                  <a:schemeClr val="tx1"/>
                </a:solidFill>
              </a:rPr>
              <a:t>Slet, før du færdiggør din</a:t>
            </a:r>
            <a:r>
              <a:rPr lang="da-DK" sz="1800" baseline="0" dirty="0">
                <a:solidFill>
                  <a:schemeClr val="tx1"/>
                </a:solidFill>
              </a:rPr>
              <a:t> </a:t>
            </a:r>
            <a:r>
              <a:rPr lang="da-DK" sz="1800" dirty="0">
                <a:solidFill>
                  <a:schemeClr val="tx1"/>
                </a:solidFill>
              </a:rPr>
              <a:t>præsentation</a:t>
            </a:r>
          </a:p>
        </p:txBody>
      </p:sp>
      <p:sp>
        <p:nvSpPr>
          <p:cNvPr id="48" name="Text Box 48"/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4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KU-skabeloner til PowerPoint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 du åbner PowerPoint på din KU-pc, åbner en skabelon i 4:3-format og med dansk KU-logo.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 du klikker på KU-fanen i værktøjslinjen, kan du via knappen ”Vælg Skabelon” vælge mellem skabeloner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 henholdsvis dansk og engelsk 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formaterne 4:3 og 16:9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”fuld” eller ”tom” version (i den fulde version ser du et eksempel på hver diastype i venstrespalten)</a:t>
            </a:r>
          </a:p>
          <a:p>
            <a:pPr marL="88900" lvl="0" indent="-88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samt en demopræsentation med indsat tekst på engelsk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Hvis du bruger en ”fuld” version, skal du slette de dias, du ikke vil bruge.</a:t>
            </a:r>
            <a:b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Mac-brugere m.fl. kan hente PowerPoint-skabelonerne på</a:t>
            </a:r>
            <a:r>
              <a:rPr lang="da-DK" sz="800" baseline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www.designguide.ku.dk/ku/</a:t>
            </a:r>
            <a:b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skabeloner/powerpoint/</a:t>
            </a:r>
            <a:b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praesentationer/</a:t>
            </a:r>
            <a:endParaRPr lang="da-DK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48"/>
          <p:cNvSpPr txBox="1">
            <a:spLocks noChangeArrowheads="1"/>
          </p:cNvSpPr>
          <p:nvPr userDrawn="1"/>
        </p:nvSpPr>
        <p:spPr bwMode="auto">
          <a:xfrm>
            <a:off x="2576655" y="4237555"/>
            <a:ext cx="1755548" cy="17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 din enheds navn (fx institut), sidenummer og dato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Indsæt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topmenuen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Sidehoved og Sidefod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Udfyld felterne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 på alle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eller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hvis det kun skal være på et enkelt dias/slide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Oplysningerne placeres i højre side af den grå topbjælke.</a:t>
            </a:r>
          </a:p>
        </p:txBody>
      </p:sp>
      <p:sp>
        <p:nvSpPr>
          <p:cNvPr id="50" name="Text Box 48"/>
          <p:cNvSpPr txBox="1">
            <a:spLocks noChangeArrowheads="1"/>
          </p:cNvSpPr>
          <p:nvPr userDrawn="1"/>
        </p:nvSpPr>
        <p:spPr bwMode="auto">
          <a:xfrm>
            <a:off x="587375" y="5678667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Lav nyt dias/slide (hhv. 2010- + 2013- og 2016-version) 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</p:txBody>
      </p:sp>
      <p:pic>
        <p:nvPicPr>
          <p:cNvPr id="51" name="Billede 40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940574"/>
            <a:ext cx="395416" cy="126627"/>
          </a:xfrm>
          <a:prstGeom prst="rect">
            <a:avLst/>
          </a:prstGeom>
        </p:spPr>
      </p:pic>
      <p:sp>
        <p:nvSpPr>
          <p:cNvPr id="52" name="Text Box 48"/>
          <p:cNvSpPr txBox="1">
            <a:spLocks noChangeArrowheads="1"/>
          </p:cNvSpPr>
          <p:nvPr userDrawn="1"/>
        </p:nvSpPr>
        <p:spPr bwMode="auto">
          <a:xfrm>
            <a:off x="2587038" y="2582327"/>
            <a:ext cx="1624241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Diastype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dit nuværende dias/slide til et alternativt layout</a:t>
            </a:r>
          </a:p>
        </p:txBody>
      </p:sp>
      <p:sp>
        <p:nvSpPr>
          <p:cNvPr id="53" name="Text Box 48"/>
          <p:cNvSpPr txBox="1">
            <a:spLocks noChangeArrowheads="1"/>
          </p:cNvSpPr>
          <p:nvPr userDrawn="1"/>
        </p:nvSpPr>
        <p:spPr bwMode="auto">
          <a:xfrm>
            <a:off x="2576655" y="3571524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Skrift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 Anvender skriften Microsoft New Tai Lue i PowerPoint.</a:t>
            </a:r>
            <a:endParaRPr lang="da-DK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se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Klik på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Gitterlinjer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og/eller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etablere flere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Før musen over en eksisterende hjælpelinje og klik på linjen (koordinater på linjen vises)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nede, mens du flytter placeringen af den eksisterende linje (tilføjer en ny)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Tryk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Alt + F9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hurtig visning af hjælpelinjer</a:t>
            </a:r>
          </a:p>
        </p:txBody>
      </p:sp>
      <p:sp>
        <p:nvSpPr>
          <p:cNvPr id="55" name="Text Box 48"/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billede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På layouts med billedholder: Klik på ikon og 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Teksten ”Klik her, hvis du vil udskifte billedet” bliver ikke vist i din præsentation. 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hente KU-billeder, som er tilpasset og minimeret til henholdsvis 4:3- og 16:9-format via dette link:</a:t>
            </a:r>
            <a:b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http://image.ku.dk/lightbox/211/13407586855728741badb20/</a:t>
            </a:r>
            <a:r>
              <a:rPr lang="da-DK" sz="800" b="0" baseline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 </a:t>
            </a:r>
            <a:endParaRPr lang="da-DK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slideshow-visning for at gøre linket aktivt.</a:t>
            </a:r>
          </a:p>
        </p:txBody>
      </p:sp>
      <p:sp>
        <p:nvSpPr>
          <p:cNvPr id="56" name="Text Box 48"/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Billedstørrelser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optimale billedstørrelser 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4:3-format: 1.500 x 1.073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Gem billederne i 72 dpi og i ”jpg-medium-kvalitet”</a:t>
            </a:r>
          </a:p>
        </p:txBody>
      </p:sp>
      <p:sp>
        <p:nvSpPr>
          <p:cNvPr id="57" name="Text Box 48"/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 billede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Klik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Ønsker du at skalere billedet, så hold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billedet og 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Hvis du sletter billedet og indsætter et nyt, kan billedet lægge sig foran tekst og grafik. Hvis dette sker, skal du vælge billedet, højreklikke og vælge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</p:txBody>
      </p:sp>
      <p:sp>
        <p:nvSpPr>
          <p:cNvPr id="58" name="Text Box 48"/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88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Skabelonens farver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vælge mellem en række farver til baggrunde og grafer.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den flade, du vil skifte farve på, og derefter malerbøtte-ikonet (Fyldfarve til figur)</a:t>
            </a:r>
          </a:p>
        </p:txBody>
      </p:sp>
      <p:sp>
        <p:nvSpPr>
          <p:cNvPr id="59" name="Text Box 48"/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Mere information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</a:t>
            </a:r>
            <a: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designguiden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på</a:t>
            </a:r>
            <a: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www.designguide.ku.dk/ku/</a:t>
            </a:r>
            <a:b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skabeloner/powerpoint/</a:t>
            </a:r>
            <a:b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praesentationer/</a:t>
            </a:r>
            <a:endParaRPr lang="da-DK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0" name="Billede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61" name="Billede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62" name="Billede 3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63" name="Text Box 48"/>
          <p:cNvSpPr txBox="1">
            <a:spLocks noChangeArrowheads="1"/>
          </p:cNvSpPr>
          <p:nvPr userDrawn="1"/>
        </p:nvSpPr>
        <p:spPr bwMode="auto">
          <a:xfrm>
            <a:off x="2564067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knappen 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dias/Nyt slide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Klik på øverste del af knappen for at oprette i et dias/slide magen til det markerede. Klik på nederste del for at se et udvalg af mulige layoutvalg</a:t>
            </a:r>
            <a:endParaRPr lang="da-DK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4" name="Billede 39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4231619" y="1844048"/>
            <a:ext cx="235367" cy="418987"/>
          </a:xfrm>
          <a:prstGeom prst="rect">
            <a:avLst/>
          </a:prstGeom>
        </p:spPr>
      </p:pic>
      <p:sp>
        <p:nvSpPr>
          <p:cNvPr id="65" name="Freeform 10"/>
          <p:cNvSpPr>
            <a:spLocks noChangeAspect="1"/>
          </p:cNvSpPr>
          <p:nvPr userDrawn="1"/>
        </p:nvSpPr>
        <p:spPr>
          <a:xfrm rot="19800000">
            <a:off x="4404080" y="1900198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6" name="Freeform 10"/>
          <p:cNvSpPr>
            <a:spLocks noChangeAspect="1"/>
          </p:cNvSpPr>
          <p:nvPr userDrawn="1"/>
        </p:nvSpPr>
        <p:spPr>
          <a:xfrm rot="19800000">
            <a:off x="4416414" y="2138150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høj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8804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  <a:br>
              <a:rPr lang="da-DK" dirty="0"/>
            </a:br>
            <a:r>
              <a:rPr lang="da-DK" dirty="0"/>
              <a:t> 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6243638" y="691815"/>
            <a:ext cx="594836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164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C333159E-FBB4-453B-BB73-EC3ABA0B9EC3}" type="datetime1">
              <a:rPr lang="da-DK" smtClean="0"/>
              <a:t>27-10-2022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164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164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622257" y="3007285"/>
            <a:ext cx="4979193" cy="7264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7" y="1020200"/>
            <a:ext cx="4977606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290345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72EBC29C-0917-4C4D-9E80-3B6188930562}" type="datetime1">
              <a:rPr lang="da-DK" smtClean="0"/>
              <a:t>27-10-2022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6243638" y="2271092"/>
            <a:ext cx="594836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8" y="2610941"/>
            <a:ext cx="4962920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sto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8880D59A-D7B0-4B9B-8B78-E4C3DDBABBD4}" type="datetime1">
              <a:rPr lang="da-DK" smtClean="0"/>
              <a:t>27-10-2022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master</a:t>
            </a:r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4" y="3007285"/>
            <a:ext cx="4946648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lil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DACD5312-4BB5-4AD3-ABB6-C66798F20444}" type="datetime1">
              <a:rPr lang="da-DK" smtClean="0"/>
              <a:t>27-10-2022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5186"/>
          </a:xfrm>
        </p:spPr>
        <p:txBody>
          <a:bodyPr/>
          <a:lstStyle/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8963" y="1635125"/>
            <a:ext cx="11012488" cy="4675188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 marL="719138" indent="0">
              <a:buNone/>
              <a:defRPr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27-10-2022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og to indholdsobjek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5186"/>
          </a:xfrm>
        </p:spPr>
        <p:txBody>
          <a:bodyPr/>
          <a:lstStyle/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35125"/>
            <a:ext cx="5358535" cy="4675187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244502" y="1635125"/>
            <a:ext cx="5356948" cy="4675187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 marL="719138" indent="0">
              <a:buNone/>
              <a:defRPr lang="da-DK" dirty="0" smtClean="0"/>
            </a:lvl4pPr>
            <a:lvl5pPr>
              <a:defRPr lang="da-DK" dirty="0"/>
            </a:lvl5pPr>
            <a:lvl8pPr marL="719138" indent="0">
              <a:buNone/>
              <a:defRPr/>
            </a:lvl8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FEAA-BA47-4F55-BB2A-ABDD4DBF5CDE}" type="datetime1">
              <a:rPr lang="da-DK" smtClean="0"/>
              <a:t>27-10-2022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243639" y="1635125"/>
            <a:ext cx="5357812" cy="4675187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/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35125"/>
            <a:ext cx="5359398" cy="4675188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542C-E4D2-4366-8573-42718107279F}" type="datetime1">
              <a:rPr lang="da-DK" smtClean="0"/>
              <a:t>27-10-2022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8965" y="620714"/>
            <a:ext cx="11012486" cy="8651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8964" y="1635125"/>
            <a:ext cx="11012487" cy="4675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7" name="Rectangle 19"/>
          <p:cNvSpPr/>
          <p:nvPr userDrawn="1"/>
        </p:nvSpPr>
        <p:spPr>
          <a:xfrm>
            <a:off x="0" y="2"/>
            <a:ext cx="12192000" cy="3326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EEFEE">
                  <a:alpha val="93000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4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9" name="Picture 27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8" y="96467"/>
            <a:ext cx="2346641" cy="159521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236495" y="85745"/>
            <a:ext cx="6981162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219691" y="85745"/>
            <a:ext cx="381759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329111" y="85745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4276E65D-4FB3-40ED-B65A-20F69F4A226A}" type="datetime1">
              <a:rPr lang="da-DK" smtClean="0"/>
              <a:t>27-10-2022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4" r:id="rId2"/>
    <p:sldLayoutId id="2147483673" r:id="rId3"/>
    <p:sldLayoutId id="2147483671" r:id="rId4"/>
    <p:sldLayoutId id="2147483659" r:id="rId5"/>
    <p:sldLayoutId id="2147483672" r:id="rId6"/>
    <p:sldLayoutId id="2147483660" r:id="rId7"/>
    <p:sldLayoutId id="2147483662" r:id="rId8"/>
    <p:sldLayoutId id="2147483684" r:id="rId9"/>
    <p:sldLayoutId id="2147483685" r:id="rId10"/>
    <p:sldLayoutId id="2147483677" r:id="rId11"/>
    <p:sldLayoutId id="2147483675" r:id="rId12"/>
    <p:sldLayoutId id="2147483676" r:id="rId13"/>
    <p:sldLayoutId id="2147483678" r:id="rId14"/>
    <p:sldLayoutId id="2147483681" r:id="rId15"/>
    <p:sldLayoutId id="2147483682" r:id="rId16"/>
    <p:sldLayoutId id="2147483683" r:id="rId17"/>
    <p:sldLayoutId id="2147483687" r:id="rId18"/>
    <p:sldLayoutId id="2147483664" r:id="rId19"/>
    <p:sldLayoutId id="2147483665" r:id="rId20"/>
    <p:sldLayoutId id="2147483689" r:id="rId21"/>
    <p:sldLayoutId id="2147483688" r:id="rId22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spc="6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da-DK" sz="24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19138" marR="0" indent="-358775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73150" indent="-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9138" indent="35401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da-DK" sz="18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730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pos="371" userDrawn="1">
          <p15:clr>
            <a:srgbClr val="F26B43"/>
          </p15:clr>
        </p15:guide>
        <p15:guide id="6" pos="7308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964" y="2217327"/>
            <a:ext cx="4946648" cy="2933613"/>
          </a:xfrm>
        </p:spPr>
        <p:txBody>
          <a:bodyPr/>
          <a:lstStyle/>
          <a:p>
            <a:r>
              <a:rPr lang="da-DK" sz="1800" dirty="0" smtClean="0"/>
              <a:t>Lektor René Lametsch </a:t>
            </a:r>
          </a:p>
          <a:p>
            <a:r>
              <a:rPr lang="da-DK" sz="1800" dirty="0" err="1" smtClean="0"/>
              <a:t>University</a:t>
            </a:r>
            <a:r>
              <a:rPr lang="da-DK" sz="1800" dirty="0" smtClean="0"/>
              <a:t> of Copenhagen</a:t>
            </a:r>
          </a:p>
          <a:p>
            <a:endParaRPr lang="da-DK" sz="1800" dirty="0" smtClean="0"/>
          </a:p>
          <a:p>
            <a:r>
              <a:rPr lang="da-DK" sz="1800" dirty="0" err="1" smtClean="0"/>
              <a:t>Microbiota</a:t>
            </a:r>
            <a:r>
              <a:rPr lang="da-DK" sz="1800" dirty="0" smtClean="0"/>
              <a:t> </a:t>
            </a:r>
            <a:endParaRPr lang="da-DK" sz="1800" dirty="0"/>
          </a:p>
          <a:p>
            <a:r>
              <a:rPr lang="da-DK" sz="1800" dirty="0" smtClean="0"/>
              <a:t>DTU </a:t>
            </a:r>
          </a:p>
          <a:p>
            <a:r>
              <a:rPr lang="da-DK" sz="1800" dirty="0" smtClean="0"/>
              <a:t>Nordic </a:t>
            </a:r>
            <a:r>
              <a:rPr lang="da-DK" sz="1800" dirty="0" err="1" smtClean="0"/>
              <a:t>Sugar</a:t>
            </a:r>
            <a:r>
              <a:rPr lang="da-DK" sz="1800" dirty="0" smtClean="0"/>
              <a:t> </a:t>
            </a:r>
          </a:p>
          <a:p>
            <a:r>
              <a:rPr lang="da-DK" sz="1800" dirty="0" err="1" smtClean="0"/>
              <a:t>Rootly</a:t>
            </a:r>
            <a:r>
              <a:rPr lang="da-DK" sz="1800" dirty="0" smtClean="0"/>
              <a:t> </a:t>
            </a:r>
          </a:p>
          <a:p>
            <a:r>
              <a:rPr lang="da-DK" sz="1800" dirty="0" smtClean="0"/>
              <a:t>Planteslagteren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err="1" smtClean="0"/>
              <a:t>MyoProtein</a:t>
            </a:r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49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4314C6BA-2D3C-42AF-A1EB-AB11D52E8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5348" b="96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C15E80A-B4F7-4F72-97A7-9C60299F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From </a:t>
            </a:r>
            <a:r>
              <a:rPr lang="en-US" sz="36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Biomasse</a:t>
            </a:r>
            <a:r>
              <a:rPr lang="en-US" sz="3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to Protein</a:t>
            </a:r>
            <a:br>
              <a:rPr lang="en-US" sz="3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Oyster </a:t>
            </a:r>
            <a:r>
              <a:rPr lang="en-GB" i="1" dirty="0" smtClean="0"/>
              <a:t>(</a:t>
            </a:r>
            <a:r>
              <a:rPr lang="en-GB" i="1" dirty="0" err="1" smtClean="0"/>
              <a:t>Pleurotus</a:t>
            </a:r>
            <a:r>
              <a:rPr lang="en-GB" i="1" dirty="0" smtClean="0"/>
              <a:t> </a:t>
            </a:r>
            <a:r>
              <a:rPr lang="en-GB" i="1" dirty="0" err="1" smtClean="0"/>
              <a:t>sapidus</a:t>
            </a:r>
            <a:r>
              <a:rPr lang="en-GB" i="1" dirty="0" smtClean="0"/>
              <a:t>)</a:t>
            </a:r>
            <a:r>
              <a:rPr lang="en-US" sz="3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47719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mushroom fermentation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166" y="1635125"/>
            <a:ext cx="6880080" cy="4675188"/>
          </a:xfrm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3</a:t>
            </a:fld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3BBF-1D93-4703-ADE1-710F97721AD1}" type="datetime1">
              <a:rPr lang="da-DK" smtClean="0"/>
              <a:t>27-10-2022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63109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A89773A-D9A9-4187-B3D1-DE3318349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566" y="767842"/>
            <a:ext cx="5323114" cy="496824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87A3840-9D24-4D4E-A488-A863EA98F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53" y="-145195"/>
            <a:ext cx="3802276" cy="6345529"/>
          </a:xfrm>
        </p:spPr>
        <p:txBody>
          <a:bodyPr>
            <a:normAutofit fontScale="90000"/>
          </a:bodyPr>
          <a:lstStyle/>
          <a:p>
            <a:pPr algn="ctr"/>
            <a:r>
              <a:rPr lang="da-DK" b="1" dirty="0"/>
              <a:t/>
            </a:r>
            <a:br>
              <a:rPr lang="da-DK" b="1" dirty="0"/>
            </a:br>
            <a:r>
              <a:rPr lang="da-DK" b="1" dirty="0"/>
              <a:t>The </a:t>
            </a:r>
            <a:r>
              <a:rPr lang="da-DK" b="1" dirty="0" err="1"/>
              <a:t>answer</a:t>
            </a:r>
            <a:r>
              <a:rPr lang="da-DK" b="1" dirty="0"/>
              <a:t> is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sz="2000" b="1" dirty="0" err="1"/>
              <a:t>industrial</a:t>
            </a:r>
            <a:r>
              <a:rPr lang="da-DK" sz="2000" b="1" dirty="0"/>
              <a:t/>
            </a:r>
            <a:br>
              <a:rPr lang="da-DK" sz="2000" b="1" dirty="0"/>
            </a:br>
            <a:r>
              <a:rPr lang="da-DK" sz="2000" b="1" dirty="0"/>
              <a:t/>
            </a:r>
            <a:br>
              <a:rPr lang="da-DK" sz="2000" b="1" dirty="0"/>
            </a:br>
            <a:r>
              <a:rPr lang="da-DK" sz="2000" b="1" dirty="0"/>
              <a:t/>
            </a:r>
            <a:br>
              <a:rPr lang="da-DK" sz="2000" b="1" dirty="0"/>
            </a:br>
            <a:r>
              <a:rPr lang="da-DK" sz="2000" b="1" dirty="0"/>
              <a:t/>
            </a:r>
            <a:br>
              <a:rPr lang="da-DK" sz="2000" b="1" dirty="0"/>
            </a:br>
            <a:r>
              <a:rPr lang="da-DK" sz="2000" b="1" dirty="0"/>
              <a:t/>
            </a:r>
            <a:br>
              <a:rPr lang="da-DK" sz="2000" b="1" dirty="0"/>
            </a:br>
            <a:r>
              <a:rPr lang="da-DK" sz="2000" b="1" dirty="0"/>
              <a:t/>
            </a:r>
            <a:br>
              <a:rPr lang="da-DK" sz="2000" b="1" dirty="0"/>
            </a:br>
            <a:r>
              <a:rPr lang="da-DK" sz="2000" b="1" dirty="0"/>
              <a:t/>
            </a:r>
            <a:br>
              <a:rPr lang="da-DK" sz="2000" b="1" dirty="0"/>
            </a:br>
            <a:r>
              <a:rPr lang="da-DK" sz="2000" b="1" dirty="0"/>
              <a:t/>
            </a:r>
            <a:br>
              <a:rPr lang="da-DK" sz="2000" b="1" dirty="0"/>
            </a:br>
            <a:r>
              <a:rPr lang="da-DK" sz="2000" b="1" dirty="0"/>
              <a:t/>
            </a:r>
            <a:br>
              <a:rPr lang="da-DK" sz="2000" b="1" dirty="0"/>
            </a:br>
            <a:r>
              <a:rPr lang="da-DK" sz="2000" dirty="0"/>
              <a:t/>
            </a:r>
            <a:br>
              <a:rPr lang="da-DK" sz="2000" dirty="0"/>
            </a:br>
            <a:r>
              <a:rPr lang="da-DK" dirty="0"/>
              <a:t/>
            </a:r>
            <a:br>
              <a:rPr lang="da-DK" dirty="0"/>
            </a:br>
            <a:r>
              <a:rPr lang="da-DK" b="1" dirty="0"/>
              <a:t>FERMENTATION</a:t>
            </a:r>
            <a:br>
              <a:rPr lang="da-DK" b="1" dirty="0"/>
            </a:br>
            <a:r>
              <a:rPr lang="da-DK" sz="2000" b="1" dirty="0"/>
              <a:t>- a </a:t>
            </a:r>
            <a:r>
              <a:rPr lang="da-DK" sz="2000" b="1" dirty="0" err="1"/>
              <a:t>vertical</a:t>
            </a:r>
            <a:r>
              <a:rPr lang="da-DK" sz="2000" b="1" dirty="0"/>
              <a:t> </a:t>
            </a:r>
            <a:r>
              <a:rPr lang="da-DK" sz="2000" b="1" dirty="0" err="1"/>
              <a:t>production</a:t>
            </a:r>
            <a:r>
              <a:rPr lang="da-DK" sz="2000" b="1" dirty="0"/>
              <a:t> </a:t>
            </a:r>
            <a:r>
              <a:rPr lang="da-DK" sz="2000" b="1" dirty="0" err="1"/>
              <a:t>method</a:t>
            </a:r>
            <a:r>
              <a:rPr lang="da-DK" sz="2000" b="1" dirty="0"/>
              <a:t> -</a:t>
            </a:r>
          </a:p>
        </p:txBody>
      </p:sp>
      <p:graphicFrame>
        <p:nvGraphicFramePr>
          <p:cNvPr id="12" name="Pladsholder til indhold 7">
            <a:extLst>
              <a:ext uri="{FF2B5EF4-FFF2-40B4-BE49-F238E27FC236}">
                <a16:creationId xmlns:a16="http://schemas.microsoft.com/office/drawing/2014/main" id="{50A1623D-4D46-429B-8858-B06F35AC798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15450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5515" y="528232"/>
            <a:ext cx="10554175" cy="596242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27-10-2022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25106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D5EF86-49FC-4764-AFD0-4E0B38903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04" y="381001"/>
            <a:ext cx="3651467" cy="1929784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Transformation of a </a:t>
            </a:r>
            <a:r>
              <a:rPr lang="da-DK" dirty="0" err="1"/>
              <a:t>Sugar</a:t>
            </a:r>
            <a:r>
              <a:rPr lang="da-DK" dirty="0"/>
              <a:t> Factory </a:t>
            </a:r>
            <a:r>
              <a:rPr lang="da-DK" dirty="0" err="1"/>
              <a:t>into</a:t>
            </a:r>
            <a:r>
              <a:rPr lang="da-DK" dirty="0"/>
              <a:t/>
            </a:r>
            <a:br>
              <a:rPr lang="da-DK" dirty="0"/>
            </a:br>
            <a:r>
              <a:rPr lang="da-DK" sz="2000" dirty="0"/>
              <a:t>(Nordic </a:t>
            </a:r>
            <a:r>
              <a:rPr lang="da-DK" sz="2000" dirty="0" err="1"/>
              <a:t>Sugar</a:t>
            </a:r>
            <a:r>
              <a:rPr lang="da-DK" sz="2000" dirty="0"/>
              <a:t> A/S)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89B60DC-C8AC-4504-9458-F8AAED310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sz="2400" dirty="0"/>
              <a:t>Sustainable industry</a:t>
            </a:r>
          </a:p>
          <a:p>
            <a:endParaRPr lang="en-US" sz="2400" dirty="0"/>
          </a:p>
          <a:p>
            <a:r>
              <a:rPr lang="en-US" sz="2400" dirty="0"/>
              <a:t>Circular economy</a:t>
            </a:r>
          </a:p>
          <a:p>
            <a:endParaRPr lang="en-US" sz="2400" dirty="0"/>
          </a:p>
          <a:p>
            <a:r>
              <a:rPr lang="en-US" sz="2400" dirty="0"/>
              <a:t>Valorized output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Healthy Foods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F267E22-0345-4818-AA5F-4C04C41AC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Confidential MicroBiota Food ApS</a:t>
            </a:r>
          </a:p>
        </p:txBody>
      </p:sp>
      <p:pic>
        <p:nvPicPr>
          <p:cNvPr id="7" name="Pladsholder til indhold 6" descr="Et billede, der indeholder udendørs, brand, mursten, by&#10;&#10;Automatisk genereret beskrivelse">
            <a:extLst>
              <a:ext uri="{FF2B5EF4-FFF2-40B4-BE49-F238E27FC236}">
                <a16:creationId xmlns:a16="http://schemas.microsoft.com/office/drawing/2014/main" id="{3E8C33C7-85C8-4229-8198-BC045DF147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99" b="-2"/>
          <a:stretch/>
        </p:blipFill>
        <p:spPr>
          <a:xfrm rot="5400000">
            <a:off x="4986528" y="-347472"/>
            <a:ext cx="6858000" cy="7552944"/>
          </a:xfrm>
          <a:prstGeom prst="rect">
            <a:avLst/>
          </a:prstGeom>
          <a:effectLst/>
        </p:spPr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BBC7630-390E-40B3-B9DA-AABF8E083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3928" y="6356350"/>
            <a:ext cx="68580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78FDFAD-554B-4034-8157-F0695723EBD1}" type="slidenum"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AB0671E9-0050-4FBE-ADFB-87BF804EAC36}"/>
              </a:ext>
            </a:extLst>
          </p:cNvPr>
          <p:cNvSpPr txBox="1"/>
          <p:nvPr/>
        </p:nvSpPr>
        <p:spPr>
          <a:xfrm>
            <a:off x="7115175" y="2007513"/>
            <a:ext cx="244329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Production</a:t>
            </a:r>
            <a:r>
              <a:rPr kumimoji="0" lang="da-DK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 </a:t>
            </a:r>
            <a:r>
              <a:rPr kumimoji="0" lang="da-DK" sz="1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  <a:r>
              <a:rPr kumimoji="0" lang="da-DK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476.000 tons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sugar</a:t>
            </a: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324.000 tons bi-products</a:t>
            </a:r>
          </a:p>
        </p:txBody>
      </p:sp>
      <p:pic>
        <p:nvPicPr>
          <p:cNvPr id="8" name="Billede 7" descr="Et billede, der indeholder skilt&#10;&#10;Automatisk genereret beskrivelse">
            <a:extLst>
              <a:ext uri="{FF2B5EF4-FFF2-40B4-BE49-F238E27FC236}">
                <a16:creationId xmlns:a16="http://schemas.microsoft.com/office/drawing/2014/main" id="{55860174-0CC5-4639-BD09-6674E808632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395" y="226592"/>
            <a:ext cx="900601" cy="55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07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17620" y="310313"/>
            <a:ext cx="2811380" cy="1384995"/>
            <a:chOff x="1865396" y="653213"/>
            <a:chExt cx="2510590" cy="1760819"/>
          </a:xfrm>
        </p:grpSpPr>
        <p:sp>
          <p:nvSpPr>
            <p:cNvPr id="3" name="Rounded Rectangle 2"/>
            <p:cNvSpPr/>
            <p:nvPr/>
          </p:nvSpPr>
          <p:spPr>
            <a:xfrm>
              <a:off x="1865396" y="653214"/>
              <a:ext cx="2510590" cy="1604211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2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65396" y="653213"/>
              <a:ext cx="2510590" cy="17608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da-DK" sz="1200" dirty="0" smtClean="0"/>
            </a:p>
            <a:p>
              <a:r>
                <a:rPr lang="da-DK" sz="1200" dirty="0"/>
                <a:t>W</a:t>
              </a:r>
              <a:r>
                <a:rPr lang="da-DK" sz="1200" dirty="0" smtClean="0"/>
                <a:t>P1: </a:t>
              </a:r>
              <a:r>
                <a:rPr lang="da-DK" sz="1200" dirty="0" err="1" smtClean="0"/>
                <a:t>Rawmaterial</a:t>
              </a:r>
              <a:r>
                <a:rPr lang="da-DK" sz="1200" dirty="0" smtClean="0"/>
                <a:t> </a:t>
              </a:r>
              <a:r>
                <a:rPr lang="da-DK" sz="1200" dirty="0" err="1" smtClean="0"/>
                <a:t>Characterisation</a:t>
              </a:r>
              <a:r>
                <a:rPr lang="da-DK" sz="1200" dirty="0" smtClean="0"/>
                <a:t> (KU/DTU)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200" dirty="0" smtClean="0"/>
                <a:t>Protein (</a:t>
              </a:r>
              <a:r>
                <a:rPr lang="da-DK" sz="1200" dirty="0" err="1" smtClean="0"/>
                <a:t>aminoacid</a:t>
              </a:r>
              <a:r>
                <a:rPr lang="da-DK" sz="1200" dirty="0" smtClean="0"/>
                <a:t>)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200" dirty="0" smtClean="0"/>
                <a:t>Fiber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200" dirty="0" smtClean="0"/>
                <a:t>IVPD </a:t>
              </a:r>
            </a:p>
            <a:p>
              <a:r>
                <a:rPr lang="da-DK" sz="1200" dirty="0" smtClean="0"/>
                <a:t> </a:t>
              </a:r>
              <a:endParaRPr lang="da-DK" sz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0947" y="2558211"/>
            <a:ext cx="2878054" cy="1015663"/>
            <a:chOff x="1831715" y="653211"/>
            <a:chExt cx="2544271" cy="1765408"/>
          </a:xfrm>
        </p:grpSpPr>
        <p:sp>
          <p:nvSpPr>
            <p:cNvPr id="7" name="Rounded Rectangle 6"/>
            <p:cNvSpPr/>
            <p:nvPr/>
          </p:nvSpPr>
          <p:spPr>
            <a:xfrm>
              <a:off x="1865396" y="653214"/>
              <a:ext cx="2510590" cy="1604211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31715" y="653211"/>
              <a:ext cx="2510590" cy="17654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da-DK" sz="1200" dirty="0" smtClean="0"/>
            </a:p>
            <a:p>
              <a:r>
                <a:rPr lang="da-DK" sz="1200" dirty="0"/>
                <a:t>W</a:t>
              </a:r>
              <a:r>
                <a:rPr lang="da-DK" sz="1200" dirty="0" smtClean="0"/>
                <a:t>P2: </a:t>
              </a:r>
              <a:r>
                <a:rPr lang="da-DK" sz="1200" dirty="0" err="1" smtClean="0"/>
                <a:t>Pre-processering</a:t>
              </a:r>
              <a:r>
                <a:rPr lang="da-DK" sz="1200" dirty="0" smtClean="0"/>
                <a:t> (DTU)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200" dirty="0" smtClean="0"/>
                <a:t>LAB Fermentering 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da-DK" sz="1200" dirty="0" smtClean="0"/>
            </a:p>
            <a:p>
              <a:r>
                <a:rPr lang="da-DK" sz="1200" dirty="0" smtClean="0"/>
                <a:t> </a:t>
              </a:r>
              <a:endParaRPr lang="da-DK" sz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0946" y="4672762"/>
            <a:ext cx="2878054" cy="1384995"/>
            <a:chOff x="1865396" y="653213"/>
            <a:chExt cx="2510590" cy="1851014"/>
          </a:xfrm>
        </p:grpSpPr>
        <p:sp>
          <p:nvSpPr>
            <p:cNvPr id="10" name="Rounded Rectangle 9"/>
            <p:cNvSpPr/>
            <p:nvPr/>
          </p:nvSpPr>
          <p:spPr>
            <a:xfrm>
              <a:off x="1865396" y="653214"/>
              <a:ext cx="2510590" cy="1604211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65396" y="653213"/>
              <a:ext cx="2510590" cy="18510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da-DK" sz="1200" dirty="0" smtClean="0"/>
            </a:p>
            <a:p>
              <a:r>
                <a:rPr lang="da-DK" sz="1200" dirty="0"/>
                <a:t>W</a:t>
              </a:r>
              <a:r>
                <a:rPr lang="da-DK" sz="1200" dirty="0" smtClean="0"/>
                <a:t>P3: </a:t>
              </a:r>
              <a:r>
                <a:rPr lang="da-DK" sz="1200" dirty="0" err="1" smtClean="0"/>
                <a:t>Mushroom</a:t>
              </a:r>
              <a:r>
                <a:rPr lang="da-DK" sz="1200" dirty="0" smtClean="0"/>
                <a:t> Fermentation (KU)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200" dirty="0" err="1" smtClean="0"/>
                <a:t>Mushroom</a:t>
              </a:r>
              <a:r>
                <a:rPr lang="da-DK" sz="1200" dirty="0" smtClean="0"/>
                <a:t> Fermentation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200" dirty="0" smtClean="0"/>
                <a:t>Conversion rate 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200" dirty="0" smtClean="0"/>
                <a:t>Time, pH, oxygen, temperature   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da-DK" sz="1200" dirty="0" smtClean="0"/>
            </a:p>
            <a:p>
              <a:r>
                <a:rPr lang="da-DK" sz="1200" dirty="0" smtClean="0"/>
                <a:t> </a:t>
              </a:r>
              <a:endParaRPr lang="da-DK" sz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08620" y="4672762"/>
            <a:ext cx="2527635" cy="1200329"/>
            <a:chOff x="1865396" y="653212"/>
            <a:chExt cx="2510590" cy="1870959"/>
          </a:xfrm>
        </p:grpSpPr>
        <p:sp>
          <p:nvSpPr>
            <p:cNvPr id="13" name="Rounded Rectangle 12"/>
            <p:cNvSpPr/>
            <p:nvPr/>
          </p:nvSpPr>
          <p:spPr>
            <a:xfrm>
              <a:off x="1865396" y="653214"/>
              <a:ext cx="2510590" cy="1604211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65396" y="653212"/>
              <a:ext cx="2510590" cy="18709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da-DK" sz="1200" dirty="0" smtClean="0"/>
            </a:p>
            <a:p>
              <a:r>
                <a:rPr lang="en-US" sz="1200" dirty="0" smtClean="0"/>
                <a:t>WP4: Down stream (</a:t>
              </a:r>
              <a:r>
                <a:rPr lang="en-US" sz="1200" dirty="0" err="1" smtClean="0"/>
                <a:t>MicroBiota</a:t>
              </a:r>
              <a:r>
                <a:rPr lang="en-US" sz="1200" dirty="0" smtClean="0"/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Filtration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Separation 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da-DK" sz="1200" dirty="0" smtClean="0"/>
            </a:p>
            <a:p>
              <a:r>
                <a:rPr lang="da-DK" sz="1200" dirty="0" smtClean="0"/>
                <a:t> </a:t>
              </a:r>
              <a:endParaRPr lang="da-DK" sz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08620" y="2320087"/>
            <a:ext cx="3051110" cy="1503449"/>
            <a:chOff x="1865396" y="653213"/>
            <a:chExt cx="2510590" cy="1604212"/>
          </a:xfrm>
        </p:grpSpPr>
        <p:sp>
          <p:nvSpPr>
            <p:cNvPr id="16" name="Rounded Rectangle 15"/>
            <p:cNvSpPr/>
            <p:nvPr/>
          </p:nvSpPr>
          <p:spPr>
            <a:xfrm>
              <a:off x="1865396" y="653214"/>
              <a:ext cx="2510590" cy="1604211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65396" y="653213"/>
              <a:ext cx="2510590" cy="1280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da-DK" sz="1200" dirty="0" smtClean="0"/>
            </a:p>
            <a:p>
              <a:r>
                <a:rPr lang="da-DK" sz="1200" dirty="0"/>
                <a:t>W</a:t>
              </a:r>
              <a:r>
                <a:rPr lang="da-DK" sz="1200" dirty="0" smtClean="0"/>
                <a:t>P5: Pilot (</a:t>
              </a:r>
              <a:r>
                <a:rPr lang="da-DK" sz="1200" dirty="0" err="1" smtClean="0"/>
                <a:t>MicroBiota</a:t>
              </a:r>
              <a:r>
                <a:rPr lang="da-DK" sz="1200" dirty="0" smtClean="0"/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200" dirty="0" smtClean="0"/>
                <a:t>500l 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200" dirty="0" smtClean="0"/>
                <a:t>5000l  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da-DK" sz="1200" dirty="0" smtClean="0"/>
            </a:p>
            <a:p>
              <a:r>
                <a:rPr lang="da-DK" sz="1200" dirty="0" smtClean="0"/>
                <a:t> </a:t>
              </a:r>
              <a:endParaRPr lang="da-DK" sz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08620" y="392101"/>
            <a:ext cx="3051110" cy="1200329"/>
            <a:chOff x="1865396" y="653213"/>
            <a:chExt cx="2510590" cy="1604212"/>
          </a:xfrm>
        </p:grpSpPr>
        <p:sp>
          <p:nvSpPr>
            <p:cNvPr id="19" name="Rounded Rectangle 18"/>
            <p:cNvSpPr/>
            <p:nvPr/>
          </p:nvSpPr>
          <p:spPr>
            <a:xfrm>
              <a:off x="1865396" y="653214"/>
              <a:ext cx="2510590" cy="1604211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65396" y="653213"/>
              <a:ext cx="2510590" cy="16042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da-DK" sz="1200" dirty="0" smtClean="0"/>
            </a:p>
            <a:p>
              <a:r>
                <a:rPr lang="da-DK" sz="1200" dirty="0"/>
                <a:t>W</a:t>
              </a:r>
              <a:r>
                <a:rPr lang="da-DK" sz="1200" dirty="0" smtClean="0"/>
                <a:t>P6: Product </a:t>
              </a:r>
              <a:r>
                <a:rPr lang="da-DK" sz="1200" dirty="0" err="1" smtClean="0"/>
                <a:t>development</a:t>
              </a:r>
              <a:r>
                <a:rPr lang="da-DK" sz="1200" dirty="0" smtClean="0"/>
                <a:t> (</a:t>
              </a:r>
              <a:r>
                <a:rPr lang="da-DK" sz="1200" dirty="0" err="1" smtClean="0"/>
                <a:t>Rootly</a:t>
              </a:r>
              <a:r>
                <a:rPr lang="da-DK" sz="1200" dirty="0" smtClean="0"/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200" dirty="0" err="1" smtClean="0"/>
                <a:t>Taste</a:t>
              </a:r>
              <a:r>
                <a:rPr lang="da-DK" sz="1200" dirty="0" smtClean="0"/>
                <a:t> 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200" dirty="0" smtClean="0"/>
                <a:t>Product </a:t>
              </a:r>
              <a:r>
                <a:rPr lang="da-DK" sz="1200" dirty="0" err="1" smtClean="0"/>
                <a:t>development</a:t>
              </a:r>
              <a:r>
                <a:rPr lang="da-DK" sz="1200" dirty="0" smtClean="0"/>
                <a:t>   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da-DK" sz="1200" dirty="0" smtClean="0"/>
            </a:p>
            <a:p>
              <a:r>
                <a:rPr lang="da-DK" sz="1200" dirty="0" smtClean="0"/>
                <a:t> </a:t>
              </a:r>
              <a:endParaRPr lang="da-DK" sz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971045" y="2548185"/>
            <a:ext cx="2017797" cy="1261815"/>
            <a:chOff x="1865396" y="653213"/>
            <a:chExt cx="2510590" cy="1604212"/>
          </a:xfrm>
        </p:grpSpPr>
        <p:sp>
          <p:nvSpPr>
            <p:cNvPr id="22" name="Rounded Rectangle 21"/>
            <p:cNvSpPr/>
            <p:nvPr/>
          </p:nvSpPr>
          <p:spPr>
            <a:xfrm>
              <a:off x="1865396" y="653214"/>
              <a:ext cx="2510590" cy="1604211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65396" y="653213"/>
              <a:ext cx="2510590" cy="10564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da-DK" sz="1200" dirty="0" smtClean="0"/>
            </a:p>
            <a:p>
              <a:r>
                <a:rPr lang="da-DK" sz="1200" dirty="0"/>
                <a:t>W</a:t>
              </a:r>
              <a:r>
                <a:rPr lang="da-DK" sz="1200" dirty="0" smtClean="0"/>
                <a:t>P7: </a:t>
              </a:r>
              <a:r>
                <a:rPr lang="da-DK" sz="1200" dirty="0" err="1" smtClean="0"/>
                <a:t>Admin</a:t>
              </a:r>
              <a:r>
                <a:rPr lang="da-DK" sz="1200" dirty="0" smtClean="0"/>
                <a:t> (KU)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da-DK" sz="1200" dirty="0" smtClean="0"/>
            </a:p>
            <a:p>
              <a:r>
                <a:rPr lang="da-DK" sz="1200" dirty="0" smtClean="0"/>
                <a:t> </a:t>
              </a:r>
              <a:endParaRPr lang="da-DK" sz="1200" dirty="0"/>
            </a:p>
          </p:txBody>
        </p:sp>
      </p:grpSp>
      <p:sp>
        <p:nvSpPr>
          <p:cNvPr id="29" name="Down Arrow 28"/>
          <p:cNvSpPr/>
          <p:nvPr/>
        </p:nvSpPr>
        <p:spPr>
          <a:xfrm>
            <a:off x="1764632" y="1740568"/>
            <a:ext cx="121318" cy="4887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Down Arrow 35"/>
          <p:cNvSpPr/>
          <p:nvPr/>
        </p:nvSpPr>
        <p:spPr>
          <a:xfrm>
            <a:off x="1200150" y="3810000"/>
            <a:ext cx="152400" cy="638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Down Arrow 36"/>
          <p:cNvSpPr/>
          <p:nvPr/>
        </p:nvSpPr>
        <p:spPr>
          <a:xfrm flipV="1">
            <a:off x="2069055" y="3809999"/>
            <a:ext cx="169320" cy="638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ight Arrow 37"/>
          <p:cNvSpPr/>
          <p:nvPr/>
        </p:nvSpPr>
        <p:spPr>
          <a:xfrm>
            <a:off x="3598521" y="5038270"/>
            <a:ext cx="1028700" cy="1263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Down Arrow 38"/>
          <p:cNvSpPr/>
          <p:nvPr/>
        </p:nvSpPr>
        <p:spPr>
          <a:xfrm flipV="1">
            <a:off x="6187596" y="3933824"/>
            <a:ext cx="192005" cy="514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Down Arrow 39"/>
          <p:cNvSpPr/>
          <p:nvPr/>
        </p:nvSpPr>
        <p:spPr>
          <a:xfrm flipV="1">
            <a:off x="6227096" y="1702717"/>
            <a:ext cx="191254" cy="3646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537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Taste – Basic taste  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73972" y="1567402"/>
            <a:ext cx="5344510" cy="400838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152-D2BD-43FF-9B39-3177693EB010}" type="datetime1">
              <a:rPr lang="en-GB" smtClean="0"/>
              <a:t>27/10/2022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8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597570" y="5633544"/>
            <a:ext cx="8618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C00000"/>
                </a:solidFill>
              </a:rPr>
              <a:t>Major challenge in the green transition </a:t>
            </a:r>
            <a:endParaRPr lang="en-GB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rgbClr val="A31D20"/>
                </a:solidFill>
              </a:rPr>
              <a:t>New taste sensation - </a:t>
            </a:r>
            <a:r>
              <a:rPr lang="en-GB" sz="2800" dirty="0" err="1" smtClean="0">
                <a:solidFill>
                  <a:srgbClr val="A31D20"/>
                </a:solidFill>
              </a:rPr>
              <a:t>Kokumi</a:t>
            </a:r>
            <a:r>
              <a:rPr lang="en-GB" sz="2800" dirty="0" smtClean="0">
                <a:solidFill>
                  <a:srgbClr val="A31D20"/>
                </a:solidFill>
              </a:rPr>
              <a:t> </a:t>
            </a:r>
            <a:endParaRPr lang="en-GB" sz="2400" dirty="0">
              <a:solidFill>
                <a:srgbClr val="A31D2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57D3-3A06-42DE-8329-4A599228B9A1}" type="datetime1">
              <a:rPr lang="en-GB" smtClean="0"/>
              <a:t>27/10/2022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9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88963" y="1253085"/>
            <a:ext cx="107238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literal translation from Japanese is: rich (koku) taste (mi). </a:t>
            </a:r>
            <a:endParaRPr lang="en-GB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 smtClean="0"/>
              <a:t>Kokumi</a:t>
            </a:r>
            <a:r>
              <a:rPr lang="en-GB" dirty="0" smtClean="0"/>
              <a:t> </a:t>
            </a:r>
            <a:r>
              <a:rPr lang="en-GB" dirty="0"/>
              <a:t>is defined as a taste sensation associated with thickness, </a:t>
            </a:r>
            <a:r>
              <a:rPr lang="en-GB" dirty="0" err="1"/>
              <a:t>mouthfulness</a:t>
            </a:r>
            <a:r>
              <a:rPr lang="en-GB" dirty="0"/>
              <a:t>, </a:t>
            </a:r>
            <a:r>
              <a:rPr lang="en-GB" dirty="0" smtClean="0"/>
              <a:t>continuity</a:t>
            </a:r>
            <a:r>
              <a:rPr lang="en-GB" dirty="0"/>
              <a:t>, </a:t>
            </a:r>
            <a:r>
              <a:rPr lang="en-GB" dirty="0" smtClean="0"/>
              <a:t>taste-enhancing</a:t>
            </a:r>
            <a:r>
              <a:rPr lang="en-GB" dirty="0"/>
              <a:t>, and long-lasting characteristics (Ueda et al., 1990</a:t>
            </a:r>
            <a:r>
              <a:rPr lang="en-GB" dirty="0" smtClean="0"/>
              <a:t>).</a:t>
            </a:r>
            <a:endParaRPr lang="en-GB" dirty="0"/>
          </a:p>
        </p:txBody>
      </p:sp>
      <p:grpSp>
        <p:nvGrpSpPr>
          <p:cNvPr id="25" name="Group 24"/>
          <p:cNvGrpSpPr/>
          <p:nvPr/>
        </p:nvGrpSpPr>
        <p:grpSpPr>
          <a:xfrm>
            <a:off x="2982172" y="3205818"/>
            <a:ext cx="6097037" cy="3383370"/>
            <a:chOff x="1191921" y="3815541"/>
            <a:chExt cx="3879428" cy="25745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1921" y="3815541"/>
              <a:ext cx="1071463" cy="95848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628" y="5043818"/>
              <a:ext cx="1153721" cy="78628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959034" y="6109070"/>
              <a:ext cx="2242030" cy="281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Foods with </a:t>
              </a:r>
              <a:r>
                <a:rPr lang="en-US" dirty="0" err="1" smtClean="0"/>
                <a:t>kokumi</a:t>
              </a:r>
              <a:r>
                <a:rPr lang="en-US" dirty="0" smtClean="0"/>
                <a:t> sensation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53121" y="5030557"/>
              <a:ext cx="1071463" cy="803597"/>
            </a:xfrm>
            <a:prstGeom prst="rect">
              <a:avLst/>
            </a:prstGeom>
          </p:spPr>
        </p:pic>
        <p:pic>
          <p:nvPicPr>
            <p:cNvPr id="2050" name="Picture 2" descr="Yeast Extract, View nutrition enhancing of natural protein, Angel Product  Details from Angel Yeast Co., Ltd. on Alibaba.co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499" y="5043818"/>
              <a:ext cx="1065446" cy="803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8350" y="3855946"/>
              <a:ext cx="1305744" cy="89390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 flipV="1">
              <a:off x="3917628" y="3880001"/>
              <a:ext cx="1153721" cy="8458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009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ugerdefineret design">
  <a:themeElements>
    <a:clrScheme name="KU 2016">
      <a:dk1>
        <a:sysClr val="windowText" lastClr="000000"/>
      </a:dk1>
      <a:lt1>
        <a:sysClr val="window" lastClr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D49F3A"/>
      </a:accent3>
      <a:accent4>
        <a:srgbClr val="42759B"/>
      </a:accent4>
      <a:accent5>
        <a:srgbClr val="79ADB1"/>
      </a:accent5>
      <a:accent6>
        <a:srgbClr val="779921"/>
      </a:accent6>
      <a:hlink>
        <a:srgbClr val="A31D20"/>
      </a:hlink>
      <a:folHlink>
        <a:srgbClr val="000000"/>
      </a:folHlink>
    </a:clrScheme>
    <a:fontScheme name="KU2016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x9_DK_lille.potx" id="{BE9C15E7-90F8-4CF2-8B96-2848F515C8F5}" vid="{DD010ABE-EF93-4421-BF04-578FEEDB9F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396</Words>
  <Application>Microsoft Office PowerPoint</Application>
  <PresentationFormat>Widescreen</PresentationFormat>
  <Paragraphs>95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Microsoft New Tai Lue</vt:lpstr>
      <vt:lpstr>Times New Roman</vt:lpstr>
      <vt:lpstr>Wingdings</vt:lpstr>
      <vt:lpstr>Brugerdefineret design</vt:lpstr>
      <vt:lpstr>PowerPoint Presentation</vt:lpstr>
      <vt:lpstr>From Biomasse to Protein Oyster (Pleurotus sapidus) </vt:lpstr>
      <vt:lpstr>Sustainable mushroom fermentation </vt:lpstr>
      <vt:lpstr> The answer is   industrial           FERMENTATION - a vertical production method -</vt:lpstr>
      <vt:lpstr>PowerPoint Presentation</vt:lpstr>
      <vt:lpstr>Transformation of a Sugar Factory into (Nordic Sugar A/S) </vt:lpstr>
      <vt:lpstr>PowerPoint Presentation</vt:lpstr>
      <vt:lpstr>Taste – Basic taste  </vt:lpstr>
      <vt:lpstr>New taste sensation - Kokumi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2020-09-30T05:49:14Z</dcterms:created>
  <dcterms:modified xsi:type="dcterms:W3CDTF">2022-10-27T05:25:54Z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  <property fmtid="{D5CDD505-2E9C-101B-9397-08002B2CF9AE}" pid="3" name="SD_DocumentLanguage">
    <vt:lpwstr>da-DK</vt:lpwstr>
  </property>
</Properties>
</file>